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5"/>
    <p:sldId id="257" r:id="rId26"/>
    <p:sldId id="258"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inzel" charset="1" panose="00000500000000000000"/>
      <p:regular r:id="rId10"/>
    </p:embeddedFont>
    <p:embeddedFont>
      <p:font typeface="Cinzel Bold" charset="1" panose="00000800000000000000"/>
      <p:regular r:id="rId11"/>
    </p:embeddedFont>
    <p:embeddedFont>
      <p:font typeface="Advent Pro Bold" charset="1" panose="02000506040000020004"/>
      <p:regular r:id="rId12"/>
    </p:embeddedFont>
    <p:embeddedFont>
      <p:font typeface="Advent Pro Bold Bold" charset="1" panose="02000506040000020004"/>
      <p:regular r:id="rId13"/>
    </p:embeddedFont>
    <p:embeddedFont>
      <p:font typeface="Advent Pro Bold Italics" charset="1" panose="02000506040000020004"/>
      <p:regular r:id="rId14"/>
    </p:embeddedFont>
    <p:embeddedFont>
      <p:font typeface="Advent Pro Bold Bold Italics" charset="1" panose="02000506040000020004"/>
      <p:regular r:id="rId15"/>
    </p:embeddedFont>
    <p:embeddedFont>
      <p:font typeface="Advent Pro Medium" charset="1" panose="02000506040000020004"/>
      <p:regular r:id="rId16"/>
    </p:embeddedFont>
    <p:embeddedFont>
      <p:font typeface="Advent Pro Medium Bold" charset="1" panose="02000506040000020004"/>
      <p:regular r:id="rId17"/>
    </p:embeddedFont>
    <p:embeddedFont>
      <p:font typeface="Advent Pro Medium Italics" charset="1" panose="02000506040000020004"/>
      <p:regular r:id="rId18"/>
    </p:embeddedFont>
    <p:embeddedFont>
      <p:font typeface="Advent Pro Medium Bold Italics" charset="1" panose="02000506040000020004"/>
      <p:regular r:id="rId19"/>
    </p:embeddedFont>
    <p:embeddedFont>
      <p:font typeface="Contrail One" charset="1" panose="02000000000000000000"/>
      <p:regular r:id="rId20"/>
    </p:embeddedFont>
    <p:embeddedFont>
      <p:font typeface="Montserrat" charset="1" panose="00000500000000000000"/>
      <p:regular r:id="rId21"/>
    </p:embeddedFont>
    <p:embeddedFont>
      <p:font typeface="Montserrat Bold" charset="1" panose="00000600000000000000"/>
      <p:regular r:id="rId22"/>
    </p:embeddedFont>
    <p:embeddedFont>
      <p:font typeface="Montserrat Italics" charset="1" panose="00000500000000000000"/>
      <p:regular r:id="rId23"/>
    </p:embeddedFont>
    <p:embeddedFont>
      <p:font typeface="Montserrat Bold Italics" charset="1" panose="000006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slides/slide1.xml" Type="http://schemas.openxmlformats.org/officeDocument/2006/relationships/slide"/><Relationship Id="rId26" Target="slides/slide2.xml" Type="http://schemas.openxmlformats.org/officeDocument/2006/relationships/slide"/><Relationship Id="rId27" Target="slides/slide3.xml" Type="http://schemas.openxmlformats.org/officeDocument/2006/relationships/slide"/><Relationship Id="rId28" Target="slides/slide4.xml" Type="http://schemas.openxmlformats.org/officeDocument/2006/relationships/slide"/><Relationship Id="rId29" Target="slides/slide5.xml" Type="http://schemas.openxmlformats.org/officeDocument/2006/relationships/slide"/><Relationship Id="rId3" Target="viewProps.xml" Type="http://schemas.openxmlformats.org/officeDocument/2006/relationships/viewProps"/><Relationship Id="rId30" Target="slides/slide6.xml" Type="http://schemas.openxmlformats.org/officeDocument/2006/relationships/slide"/><Relationship Id="rId31" Target="slides/slide7.xml" Type="http://schemas.openxmlformats.org/officeDocument/2006/relationships/slide"/><Relationship Id="rId32" Target="slides/slide8.xml" Type="http://schemas.openxmlformats.org/officeDocument/2006/relationships/slide"/><Relationship Id="rId33" Target="slides/slide9.xml" Type="http://schemas.openxmlformats.org/officeDocument/2006/relationships/slide"/><Relationship Id="rId34" Target="slides/slide10.xml" Type="http://schemas.openxmlformats.org/officeDocument/2006/relationships/slide"/><Relationship Id="rId35" Target="slides/slide11.xml" Type="http://schemas.openxmlformats.org/officeDocument/2006/relationships/slide"/><Relationship Id="rId36" Target="slides/slide12.xml" Type="http://schemas.openxmlformats.org/officeDocument/2006/relationships/slide"/><Relationship Id="rId37" Target="slides/slide13.xml" Type="http://schemas.openxmlformats.org/officeDocument/2006/relationships/slide"/><Relationship Id="rId38" Target="slides/slide14.xml" Type="http://schemas.openxmlformats.org/officeDocument/2006/relationships/slide"/><Relationship Id="rId39" Target="slides/slide15.xml" Type="http://schemas.openxmlformats.org/officeDocument/2006/relationships/slide"/><Relationship Id="rId4" Target="theme/theme1.xml" Type="http://schemas.openxmlformats.org/officeDocument/2006/relationships/theme"/><Relationship Id="rId40" Target="slides/slide16.xml" Type="http://schemas.openxmlformats.org/officeDocument/2006/relationships/slide"/><Relationship Id="rId41" Target="slides/slide17.xml" Type="http://schemas.openxmlformats.org/officeDocument/2006/relationships/slide"/><Relationship Id="rId42" Target="slides/slide18.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svg" Type="http://schemas.openxmlformats.org/officeDocument/2006/relationships/image"/><Relationship Id="rId3" Target="../media/image17.svg" Type="http://schemas.openxmlformats.org/officeDocument/2006/relationships/image"/><Relationship Id="rId4" Target="../media/image1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svg" Type="http://schemas.openxmlformats.org/officeDocument/2006/relationships/image"/><Relationship Id="rId3" Target="../media/image10.svg" Type="http://schemas.openxmlformats.org/officeDocument/2006/relationships/image"/><Relationship Id="rId4" Target="../media/image11.svg" Type="http://schemas.openxmlformats.org/officeDocument/2006/relationships/image"/><Relationship Id="rId5" Target="../media/image1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a:blip r:embed="rId2">
            <a:alphaModFix amt="70000"/>
          </a:blip>
          <a:srcRect l="0" t="7746" r="0" b="7746"/>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2673303" y="1473722"/>
            <a:ext cx="12941394" cy="7339556"/>
            <a:chOff x="0" y="0"/>
            <a:chExt cx="17255192" cy="9786074"/>
          </a:xfrm>
        </p:grpSpPr>
        <p:sp>
          <p:nvSpPr>
            <p:cNvPr name="AutoShape 3" id="3"/>
            <p:cNvSpPr/>
            <p:nvPr/>
          </p:nvSpPr>
          <p:spPr>
            <a:xfrm rot="0">
              <a:off x="0" y="0"/>
              <a:ext cx="17255192" cy="9786074"/>
            </a:xfrm>
            <a:prstGeom prst="rect">
              <a:avLst/>
            </a:prstGeom>
            <a:solidFill>
              <a:srgbClr val="ECEFEB">
                <a:alpha val="84705"/>
              </a:srgbClr>
            </a:solidFill>
          </p:spPr>
        </p:sp>
        <p:sp>
          <p:nvSpPr>
            <p:cNvPr name="TextBox 4" id="4"/>
            <p:cNvSpPr txBox="true"/>
            <p:nvPr/>
          </p:nvSpPr>
          <p:spPr>
            <a:xfrm rot="0">
              <a:off x="999800" y="2171850"/>
              <a:ext cx="15255591" cy="5150273"/>
            </a:xfrm>
            <a:prstGeom prst="rect">
              <a:avLst/>
            </a:prstGeom>
          </p:spPr>
          <p:txBody>
            <a:bodyPr anchor="t" rtlCol="false" tIns="0" lIns="0" bIns="0" rIns="0">
              <a:spAutoFit/>
            </a:bodyPr>
            <a:lstStyle/>
            <a:p>
              <a:pPr algn="ctr">
                <a:lnSpc>
                  <a:spcPts val="10249"/>
                </a:lnSpc>
              </a:pPr>
              <a:r>
                <a:rPr lang="en-US" sz="8199">
                  <a:solidFill>
                    <a:srgbClr val="D8B31B"/>
                  </a:solidFill>
                  <a:latin typeface="Contrail One"/>
                </a:rPr>
                <a:t>L'Ariège, pépinière d'initiatives pour les jeunes citoyens</a:t>
              </a:r>
            </a:p>
          </p:txBody>
        </p:sp>
        <p:sp>
          <p:nvSpPr>
            <p:cNvPr name="TextBox 5" id="5"/>
            <p:cNvSpPr txBox="true"/>
            <p:nvPr/>
          </p:nvSpPr>
          <p:spPr>
            <a:xfrm rot="0">
              <a:off x="2110224" y="7887032"/>
              <a:ext cx="13034744" cy="624417"/>
            </a:xfrm>
            <a:prstGeom prst="rect">
              <a:avLst/>
            </a:prstGeom>
          </p:spPr>
          <p:txBody>
            <a:bodyPr anchor="t" rtlCol="false" tIns="0" lIns="0" bIns="0" rIns="0">
              <a:spAutoFit/>
            </a:bodyPr>
            <a:lstStyle/>
            <a:p>
              <a:pPr algn="ctr">
                <a:lnSpc>
                  <a:spcPts val="4060"/>
                </a:lnSpc>
              </a:pPr>
              <a:r>
                <a:rPr lang="en-US" sz="2800">
                  <a:solidFill>
                    <a:srgbClr val="01909F"/>
                  </a:solidFill>
                  <a:latin typeface="Montserrat Bold"/>
                </a:rPr>
                <a:t>Fond Experimentation Jeunesse</a:t>
              </a:r>
            </a:p>
          </p:txBody>
        </p:sp>
        <p:sp>
          <p:nvSpPr>
            <p:cNvPr name="TextBox 6" id="6"/>
            <p:cNvSpPr txBox="true"/>
            <p:nvPr/>
          </p:nvSpPr>
          <p:spPr>
            <a:xfrm rot="0">
              <a:off x="1640324" y="1194192"/>
              <a:ext cx="13974544" cy="436033"/>
            </a:xfrm>
            <a:prstGeom prst="rect">
              <a:avLst/>
            </a:prstGeom>
          </p:spPr>
          <p:txBody>
            <a:bodyPr anchor="t" rtlCol="false" tIns="0" lIns="0" bIns="0" rIns="0">
              <a:spAutoFit/>
            </a:bodyPr>
            <a:lstStyle/>
            <a:p>
              <a:pPr algn="ctr">
                <a:lnSpc>
                  <a:spcPts val="2899"/>
                </a:lnSpc>
              </a:pPr>
              <a:r>
                <a:rPr lang="en-US" sz="1999" spc="239">
                  <a:solidFill>
                    <a:srgbClr val="A07C5D"/>
                  </a:solidFill>
                  <a:latin typeface="Montserrat Bold"/>
                </a:rPr>
                <a:t>EXPERIMENTATION JEUNESSE EN MILIEU RURAL</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CEFEB"/>
        </a:solidFill>
      </p:bgPr>
    </p:bg>
    <p:spTree>
      <p:nvGrpSpPr>
        <p:cNvPr id="1" name=""/>
        <p:cNvGrpSpPr/>
        <p:nvPr/>
      </p:nvGrpSpPr>
      <p:grpSpPr>
        <a:xfrm>
          <a:off x="0" y="0"/>
          <a:ext cx="0" cy="0"/>
          <a:chOff x="0" y="0"/>
          <a:chExt cx="0" cy="0"/>
        </a:xfrm>
      </p:grpSpPr>
      <p:grpSp>
        <p:nvGrpSpPr>
          <p:cNvPr name="Group 2" id="2"/>
          <p:cNvGrpSpPr/>
          <p:nvPr/>
        </p:nvGrpSpPr>
        <p:grpSpPr>
          <a:xfrm rot="0">
            <a:off x="-243301" y="1995170"/>
            <a:ext cx="8242788" cy="8229600"/>
            <a:chOff x="0" y="0"/>
            <a:chExt cx="6350000" cy="6339840"/>
          </a:xfrm>
        </p:grpSpPr>
        <p:sp>
          <p:nvSpPr>
            <p:cNvPr name="Freeform 3" id="3"/>
            <p:cNvSpPr/>
            <p:nvPr/>
          </p:nvSpPr>
          <p:spPr>
            <a:xfrm>
              <a:off x="0" y="0"/>
              <a:ext cx="6350000" cy="6339840"/>
            </a:xfrm>
            <a:custGeom>
              <a:avLst/>
              <a:gdLst/>
              <a:ahLst/>
              <a:cxnLst/>
              <a:rect r="r" b="b" t="t" l="l"/>
              <a:pathLst>
                <a:path h="6339840" w="6350000">
                  <a:moveTo>
                    <a:pt x="6350000" y="6339840"/>
                  </a:moveTo>
                  <a:lnTo>
                    <a:pt x="0" y="6339840"/>
                  </a:lnTo>
                  <a:lnTo>
                    <a:pt x="0" y="0"/>
                  </a:lnTo>
                  <a:close/>
                </a:path>
              </a:pathLst>
            </a:custGeom>
            <a:solidFill>
              <a:srgbClr val="D42D44"/>
            </a:solidFill>
          </p:spPr>
        </p:sp>
      </p:grpSp>
      <p:pic>
        <p:nvPicPr>
          <p:cNvPr name="Picture 4" id="4"/>
          <p:cNvPicPr>
            <a:picLocks noChangeAspect="true"/>
          </p:cNvPicPr>
          <p:nvPr/>
        </p:nvPicPr>
        <p:blipFill>
          <a:blip r:embed="rId2"/>
          <a:srcRect l="693" t="0" r="693" b="0"/>
          <a:stretch>
            <a:fillRect/>
          </a:stretch>
        </p:blipFill>
        <p:spPr>
          <a:xfrm flipH="false" flipV="false" rot="0">
            <a:off x="7467220" y="1028700"/>
            <a:ext cx="2986358" cy="2981055"/>
          </a:xfrm>
          <a:prstGeom prst="rect">
            <a:avLst/>
          </a:prstGeom>
        </p:spPr>
      </p:pic>
      <p:pic>
        <p:nvPicPr>
          <p:cNvPr name="Picture 5" id="5"/>
          <p:cNvPicPr>
            <a:picLocks noChangeAspect="true"/>
          </p:cNvPicPr>
          <p:nvPr/>
        </p:nvPicPr>
        <p:blipFill>
          <a:blip r:embed="rId3"/>
          <a:srcRect l="0" t="9767" r="0" b="9767"/>
          <a:stretch>
            <a:fillRect/>
          </a:stretch>
        </p:blipFill>
        <p:spPr>
          <a:xfrm flipH="false" flipV="false" rot="0">
            <a:off x="7467220" y="5722091"/>
            <a:ext cx="2986358" cy="3003702"/>
          </a:xfrm>
          <a:prstGeom prst="rect">
            <a:avLst/>
          </a:prstGeom>
        </p:spPr>
      </p:pic>
      <p:grpSp>
        <p:nvGrpSpPr>
          <p:cNvPr name="Group 6" id="6"/>
          <p:cNvGrpSpPr/>
          <p:nvPr/>
        </p:nvGrpSpPr>
        <p:grpSpPr>
          <a:xfrm rot="0">
            <a:off x="622461" y="376962"/>
            <a:ext cx="6206466" cy="2142266"/>
            <a:chOff x="0" y="0"/>
            <a:chExt cx="8275288" cy="2856354"/>
          </a:xfrm>
        </p:grpSpPr>
        <p:sp>
          <p:nvSpPr>
            <p:cNvPr name="TextBox 7" id="7"/>
            <p:cNvSpPr txBox="true"/>
            <p:nvPr/>
          </p:nvSpPr>
          <p:spPr>
            <a:xfrm rot="0">
              <a:off x="0" y="-19050"/>
              <a:ext cx="8089456" cy="1927437"/>
            </a:xfrm>
            <a:prstGeom prst="rect">
              <a:avLst/>
            </a:prstGeom>
          </p:spPr>
          <p:txBody>
            <a:bodyPr anchor="t" rtlCol="false" tIns="0" lIns="0" bIns="0" rIns="0">
              <a:spAutoFit/>
            </a:bodyPr>
            <a:lstStyle/>
            <a:p>
              <a:pPr algn="l">
                <a:lnSpc>
                  <a:spcPts val="5750"/>
                </a:lnSpc>
              </a:pPr>
              <a:r>
                <a:rPr lang="en-US" sz="4600">
                  <a:solidFill>
                    <a:srgbClr val="D42D44"/>
                  </a:solidFill>
                  <a:latin typeface="Contrail One"/>
                </a:rPr>
                <a:t>Exemples de nos projets accompagnés...</a:t>
              </a:r>
            </a:p>
          </p:txBody>
        </p:sp>
        <p:sp>
          <p:nvSpPr>
            <p:cNvPr name="TextBox 8" id="8"/>
            <p:cNvSpPr txBox="true"/>
            <p:nvPr/>
          </p:nvSpPr>
          <p:spPr>
            <a:xfrm rot="0">
              <a:off x="0" y="2067896"/>
              <a:ext cx="8275288" cy="788458"/>
            </a:xfrm>
            <a:prstGeom prst="rect">
              <a:avLst/>
            </a:prstGeom>
          </p:spPr>
          <p:txBody>
            <a:bodyPr anchor="t" rtlCol="false" tIns="0" lIns="0" bIns="0" rIns="0">
              <a:spAutoFit/>
            </a:bodyPr>
            <a:lstStyle/>
            <a:p>
              <a:pPr algn="l">
                <a:lnSpc>
                  <a:spcPts val="5075"/>
                </a:lnSpc>
              </a:pPr>
            </a:p>
          </p:txBody>
        </p:sp>
      </p:grpSp>
      <p:grpSp>
        <p:nvGrpSpPr>
          <p:cNvPr name="Group 9" id="9"/>
          <p:cNvGrpSpPr/>
          <p:nvPr/>
        </p:nvGrpSpPr>
        <p:grpSpPr>
          <a:xfrm rot="0">
            <a:off x="10970460" y="1240466"/>
            <a:ext cx="6746040" cy="3917591"/>
            <a:chOff x="0" y="0"/>
            <a:chExt cx="8994719" cy="5223455"/>
          </a:xfrm>
        </p:grpSpPr>
        <p:sp>
          <p:nvSpPr>
            <p:cNvPr name="TextBox 10" id="10"/>
            <p:cNvSpPr txBox="true"/>
            <p:nvPr/>
          </p:nvSpPr>
          <p:spPr>
            <a:xfrm rot="0">
              <a:off x="0" y="745995"/>
              <a:ext cx="8994719" cy="4477460"/>
            </a:xfrm>
            <a:prstGeom prst="rect">
              <a:avLst/>
            </a:prstGeom>
          </p:spPr>
          <p:txBody>
            <a:bodyPr anchor="t" rtlCol="false" tIns="0" lIns="0" bIns="0" rIns="0">
              <a:spAutoFit/>
            </a:bodyPr>
            <a:lstStyle/>
            <a:p>
              <a:pPr>
                <a:lnSpc>
                  <a:spcPts val="3335"/>
                </a:lnSpc>
              </a:pPr>
              <a:r>
                <a:rPr lang="en-US" sz="2300" u="sng">
                  <a:solidFill>
                    <a:srgbClr val="303030"/>
                  </a:solidFill>
                  <a:latin typeface="Montserrat Bold"/>
                </a:rPr>
                <a:t> Objectif:</a:t>
              </a:r>
              <a:r>
                <a:rPr lang="en-US" sz="2300">
                  <a:solidFill>
                    <a:srgbClr val="303030"/>
                  </a:solidFill>
                  <a:latin typeface="Montserrat Bold"/>
                </a:rPr>
                <a:t> Implanter une activité économique de costumier 3D sur le territoire.</a:t>
              </a:r>
            </a:p>
            <a:p>
              <a:pPr>
                <a:lnSpc>
                  <a:spcPts val="3335"/>
                </a:lnSpc>
              </a:pPr>
              <a:r>
                <a:rPr lang="en-US" sz="2300">
                  <a:solidFill>
                    <a:srgbClr val="303030"/>
                  </a:solidFill>
                  <a:latin typeface="Montserrat Bold"/>
                </a:rPr>
                <a:t>En cours de création d'un « Cosplay » en imprimante 3D; mise en relation avec le FabLab local pour le former à l’utilisation de la machine, accompagnement et structuration du projet, recherche de fonds. </a:t>
              </a:r>
            </a:p>
            <a:p>
              <a:pPr algn="l">
                <a:lnSpc>
                  <a:spcPts val="3335"/>
                </a:lnSpc>
              </a:pPr>
            </a:p>
          </p:txBody>
        </p:sp>
        <p:sp>
          <p:nvSpPr>
            <p:cNvPr name="TextBox 11" id="11"/>
            <p:cNvSpPr txBox="true"/>
            <p:nvPr/>
          </p:nvSpPr>
          <p:spPr>
            <a:xfrm rot="0">
              <a:off x="0" y="-9525"/>
              <a:ext cx="7879363" cy="517601"/>
            </a:xfrm>
            <a:prstGeom prst="rect">
              <a:avLst/>
            </a:prstGeom>
          </p:spPr>
          <p:txBody>
            <a:bodyPr anchor="t" rtlCol="false" tIns="0" lIns="0" bIns="0" rIns="0">
              <a:spAutoFit/>
            </a:bodyPr>
            <a:lstStyle/>
            <a:p>
              <a:pPr algn="l">
                <a:lnSpc>
                  <a:spcPts val="3125"/>
                </a:lnSpc>
              </a:pPr>
              <a:r>
                <a:rPr lang="en-US" sz="2500" spc="250">
                  <a:solidFill>
                    <a:srgbClr val="D42D44"/>
                  </a:solidFill>
                  <a:latin typeface="Montserrat"/>
                </a:rPr>
                <a:t>BRYAN; 19 ANS</a:t>
              </a:r>
            </a:p>
          </p:txBody>
        </p:sp>
      </p:grpSp>
      <p:grpSp>
        <p:nvGrpSpPr>
          <p:cNvPr name="Group 12" id="12"/>
          <p:cNvGrpSpPr/>
          <p:nvPr/>
        </p:nvGrpSpPr>
        <p:grpSpPr>
          <a:xfrm rot="0">
            <a:off x="10970460" y="5933858"/>
            <a:ext cx="6746040" cy="3917591"/>
            <a:chOff x="0" y="0"/>
            <a:chExt cx="8994719" cy="5223455"/>
          </a:xfrm>
        </p:grpSpPr>
        <p:sp>
          <p:nvSpPr>
            <p:cNvPr name="TextBox 13" id="13"/>
            <p:cNvSpPr txBox="true"/>
            <p:nvPr/>
          </p:nvSpPr>
          <p:spPr>
            <a:xfrm rot="0">
              <a:off x="0" y="745995"/>
              <a:ext cx="8994719" cy="4477460"/>
            </a:xfrm>
            <a:prstGeom prst="rect">
              <a:avLst/>
            </a:prstGeom>
          </p:spPr>
          <p:txBody>
            <a:bodyPr anchor="t" rtlCol="false" tIns="0" lIns="0" bIns="0" rIns="0">
              <a:spAutoFit/>
            </a:bodyPr>
            <a:lstStyle/>
            <a:p>
              <a:pPr>
                <a:lnSpc>
                  <a:spcPts val="3335"/>
                </a:lnSpc>
              </a:pPr>
              <a:r>
                <a:rPr lang="en-US" sz="2300" u="sng">
                  <a:solidFill>
                    <a:srgbClr val="303030"/>
                  </a:solidFill>
                  <a:latin typeface="Montserrat Bold"/>
                </a:rPr>
                <a:t>Objectif: C</a:t>
              </a:r>
              <a:r>
                <a:rPr lang="en-US" sz="2300">
                  <a:solidFill>
                    <a:srgbClr val="303030"/>
                  </a:solidFill>
                  <a:latin typeface="Montserrat Bold"/>
                </a:rPr>
                <a:t>réer un studio d’enregistrement nomade et former ses pairs à l’utilisation de celui-ci, création de scène amateurs.</a:t>
              </a:r>
            </a:p>
            <a:p>
              <a:pPr algn="l">
                <a:lnSpc>
                  <a:spcPts val="3335"/>
                </a:lnSpc>
              </a:pPr>
              <a:r>
                <a:rPr lang="en-US" sz="2300">
                  <a:solidFill>
                    <a:srgbClr val="303030"/>
                  </a:solidFill>
                  <a:latin typeface="Montserrat Bold"/>
                </a:rPr>
                <a:t>Accompagnement: Mise en réseau avec des techniciens du spectacle; p</a:t>
              </a:r>
              <a:r>
                <a:rPr lang="en-US" sz="2300">
                  <a:solidFill>
                    <a:srgbClr val="303030"/>
                  </a:solidFill>
                  <a:latin typeface="Montserrat Bold"/>
                </a:rPr>
                <a:t>ermettre à Tenzin d’occuper des studios gratuitement pour son activité, de se former et de se professionnaliser</a:t>
              </a:r>
            </a:p>
          </p:txBody>
        </p:sp>
        <p:sp>
          <p:nvSpPr>
            <p:cNvPr name="TextBox 14" id="14"/>
            <p:cNvSpPr txBox="true"/>
            <p:nvPr/>
          </p:nvSpPr>
          <p:spPr>
            <a:xfrm rot="0">
              <a:off x="0" y="-9525"/>
              <a:ext cx="7879363" cy="517601"/>
            </a:xfrm>
            <a:prstGeom prst="rect">
              <a:avLst/>
            </a:prstGeom>
          </p:spPr>
          <p:txBody>
            <a:bodyPr anchor="t" rtlCol="false" tIns="0" lIns="0" bIns="0" rIns="0">
              <a:spAutoFit/>
            </a:bodyPr>
            <a:lstStyle/>
            <a:p>
              <a:pPr algn="l">
                <a:lnSpc>
                  <a:spcPts val="3125"/>
                </a:lnSpc>
              </a:pPr>
              <a:r>
                <a:rPr lang="en-US" sz="2500" spc="250">
                  <a:solidFill>
                    <a:srgbClr val="D42D44"/>
                  </a:solidFill>
                  <a:latin typeface="Montserrat"/>
                </a:rPr>
                <a:t>TENZIN, 20 ANS</a:t>
              </a:r>
            </a:p>
          </p:txBody>
        </p:sp>
      </p:grpSp>
      <p:sp>
        <p:nvSpPr>
          <p:cNvPr name="TextBox 15" id="15"/>
          <p:cNvSpPr txBox="true"/>
          <p:nvPr/>
        </p:nvSpPr>
        <p:spPr>
          <a:xfrm rot="0">
            <a:off x="8149492" y="9636443"/>
            <a:ext cx="9757508" cy="273367"/>
          </a:xfrm>
          <a:prstGeom prst="rect">
            <a:avLst/>
          </a:prstGeom>
        </p:spPr>
        <p:txBody>
          <a:bodyPr anchor="t" rtlCol="false" tIns="0" lIns="0" bIns="0" rIns="0">
            <a:spAutoFit/>
          </a:bodyPr>
          <a:lstStyle/>
          <a:p>
            <a:pPr algn="r">
              <a:lnSpc>
                <a:spcPts val="2227"/>
              </a:lnSpc>
            </a:pPr>
            <a:r>
              <a:rPr lang="en-US" sz="1700" spc="93">
                <a:solidFill>
                  <a:srgbClr val="ECEFEB"/>
                </a:solidFill>
                <a:latin typeface="Montserrat"/>
              </a:rPr>
              <a:t>footer</a:t>
            </a:r>
          </a:p>
        </p:txBody>
      </p:sp>
      <p:sp>
        <p:nvSpPr>
          <p:cNvPr name="TextBox 16" id="16"/>
          <p:cNvSpPr txBox="true"/>
          <p:nvPr/>
        </p:nvSpPr>
        <p:spPr>
          <a:xfrm rot="0">
            <a:off x="228600" y="6911657"/>
            <a:ext cx="4331348" cy="2753360"/>
          </a:xfrm>
          <a:prstGeom prst="rect">
            <a:avLst/>
          </a:prstGeom>
        </p:spPr>
        <p:txBody>
          <a:bodyPr anchor="t" rtlCol="false" tIns="0" lIns="0" bIns="0" rIns="0">
            <a:spAutoFit/>
          </a:bodyPr>
          <a:lstStyle/>
          <a:p>
            <a:pPr>
              <a:lnSpc>
                <a:spcPts val="3079"/>
              </a:lnSpc>
            </a:pPr>
            <a:r>
              <a:rPr lang="en-US" sz="2199">
                <a:solidFill>
                  <a:srgbClr val="ECEFEB"/>
                </a:solidFill>
                <a:latin typeface="Montserrat Bold Italics"/>
              </a:rPr>
              <a:t>Chaque jeune à pu bénéficier d’au moins une rencontre avec un partenaire dans son domaine de prédilection ainsi que de la mise en relation avec un mentor.</a:t>
            </a:r>
          </a:p>
          <a:p>
            <a:pPr algn="l">
              <a:lnSpc>
                <a:spcPts val="3359"/>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CEFE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2788029" y="3403206"/>
            <a:ext cx="1196036" cy="1432497"/>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500513" y="3357837"/>
            <a:ext cx="1245320" cy="1683111"/>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428392" y="3403206"/>
            <a:ext cx="1552463" cy="1592373"/>
          </a:xfrm>
          <a:prstGeom prst="rect">
            <a:avLst/>
          </a:prstGeom>
        </p:spPr>
      </p:pic>
      <p:grpSp>
        <p:nvGrpSpPr>
          <p:cNvPr name="Group 5" id="5"/>
          <p:cNvGrpSpPr/>
          <p:nvPr/>
        </p:nvGrpSpPr>
        <p:grpSpPr>
          <a:xfrm rot="0">
            <a:off x="-1161622" y="5143500"/>
            <a:ext cx="8242788" cy="6489306"/>
            <a:chOff x="0" y="0"/>
            <a:chExt cx="6350000" cy="6339840"/>
          </a:xfrm>
        </p:grpSpPr>
        <p:sp>
          <p:nvSpPr>
            <p:cNvPr name="Freeform 6" id="6"/>
            <p:cNvSpPr/>
            <p:nvPr/>
          </p:nvSpPr>
          <p:spPr>
            <a:xfrm>
              <a:off x="0" y="0"/>
              <a:ext cx="6350000" cy="6339840"/>
            </a:xfrm>
            <a:custGeom>
              <a:avLst/>
              <a:gdLst/>
              <a:ahLst/>
              <a:cxnLst/>
              <a:rect r="r" b="b" t="t" l="l"/>
              <a:pathLst>
                <a:path h="6339840" w="6350000">
                  <a:moveTo>
                    <a:pt x="6350000" y="6339840"/>
                  </a:moveTo>
                  <a:lnTo>
                    <a:pt x="0" y="6339840"/>
                  </a:lnTo>
                  <a:lnTo>
                    <a:pt x="0" y="0"/>
                  </a:lnTo>
                  <a:close/>
                </a:path>
              </a:pathLst>
            </a:custGeom>
            <a:solidFill>
              <a:srgbClr val="4AB470"/>
            </a:solidFill>
          </p:spPr>
        </p:sp>
      </p:grpSp>
      <p:grpSp>
        <p:nvGrpSpPr>
          <p:cNvPr name="Group 7" id="7"/>
          <p:cNvGrpSpPr/>
          <p:nvPr/>
        </p:nvGrpSpPr>
        <p:grpSpPr>
          <a:xfrm rot="0">
            <a:off x="468390" y="1787623"/>
            <a:ext cx="7681101" cy="1630823"/>
            <a:chOff x="0" y="0"/>
            <a:chExt cx="10241469" cy="2174430"/>
          </a:xfrm>
        </p:grpSpPr>
        <p:sp>
          <p:nvSpPr>
            <p:cNvPr name="TextBox 8" id="8"/>
            <p:cNvSpPr txBox="true"/>
            <p:nvPr/>
          </p:nvSpPr>
          <p:spPr>
            <a:xfrm rot="0">
              <a:off x="0" y="-9525"/>
              <a:ext cx="10197233" cy="1147445"/>
            </a:xfrm>
            <a:prstGeom prst="rect">
              <a:avLst/>
            </a:prstGeom>
          </p:spPr>
          <p:txBody>
            <a:bodyPr anchor="t" rtlCol="false" tIns="0" lIns="0" bIns="0" rIns="0">
              <a:spAutoFit/>
            </a:bodyPr>
            <a:lstStyle/>
            <a:p>
              <a:pPr algn="l">
                <a:lnSpc>
                  <a:spcPts val="6999"/>
                </a:lnSpc>
              </a:pPr>
              <a:r>
                <a:rPr lang="en-US" sz="5599">
                  <a:solidFill>
                    <a:srgbClr val="869BA6"/>
                  </a:solidFill>
                  <a:latin typeface="Contrail One"/>
                </a:rPr>
                <a:t>Outils spécifiques Créés...</a:t>
              </a:r>
            </a:p>
          </p:txBody>
        </p:sp>
        <p:sp>
          <p:nvSpPr>
            <p:cNvPr name="TextBox 9" id="9"/>
            <p:cNvSpPr txBox="true"/>
            <p:nvPr/>
          </p:nvSpPr>
          <p:spPr>
            <a:xfrm rot="0">
              <a:off x="0" y="1377505"/>
              <a:ext cx="10241469" cy="796925"/>
            </a:xfrm>
            <a:prstGeom prst="rect">
              <a:avLst/>
            </a:prstGeom>
          </p:spPr>
          <p:txBody>
            <a:bodyPr anchor="t" rtlCol="false" tIns="0" lIns="0" bIns="0" rIns="0">
              <a:spAutoFit/>
            </a:bodyPr>
            <a:lstStyle/>
            <a:p>
              <a:pPr algn="l">
                <a:lnSpc>
                  <a:spcPts val="5075"/>
                </a:lnSpc>
              </a:pPr>
            </a:p>
          </p:txBody>
        </p:sp>
      </p:grpSp>
      <p:sp>
        <p:nvSpPr>
          <p:cNvPr name="TextBox 10" id="10"/>
          <p:cNvSpPr txBox="true"/>
          <p:nvPr/>
        </p:nvSpPr>
        <p:spPr>
          <a:xfrm rot="0">
            <a:off x="8149492" y="9636443"/>
            <a:ext cx="9757508" cy="273367"/>
          </a:xfrm>
          <a:prstGeom prst="rect">
            <a:avLst/>
          </a:prstGeom>
        </p:spPr>
        <p:txBody>
          <a:bodyPr anchor="t" rtlCol="false" tIns="0" lIns="0" bIns="0" rIns="0">
            <a:spAutoFit/>
          </a:bodyPr>
          <a:lstStyle/>
          <a:p>
            <a:pPr algn="r">
              <a:lnSpc>
                <a:spcPts val="2227"/>
              </a:lnSpc>
            </a:pPr>
            <a:r>
              <a:rPr lang="en-US" sz="1700" spc="93">
                <a:solidFill>
                  <a:srgbClr val="ECEFEB"/>
                </a:solidFill>
                <a:latin typeface="Montserrat"/>
              </a:rPr>
              <a:t>footer</a:t>
            </a:r>
          </a:p>
        </p:txBody>
      </p:sp>
      <p:sp>
        <p:nvSpPr>
          <p:cNvPr name="TextBox 11" id="11"/>
          <p:cNvSpPr txBox="true"/>
          <p:nvPr/>
        </p:nvSpPr>
        <p:spPr>
          <a:xfrm rot="0">
            <a:off x="8359042" y="349568"/>
            <a:ext cx="9547958" cy="10149204"/>
          </a:xfrm>
          <a:prstGeom prst="rect">
            <a:avLst/>
          </a:prstGeom>
        </p:spPr>
        <p:txBody>
          <a:bodyPr anchor="t" rtlCol="false" tIns="0" lIns="0" bIns="0" rIns="0">
            <a:spAutoFit/>
          </a:bodyPr>
          <a:lstStyle/>
          <a:p>
            <a:pPr>
              <a:lnSpc>
                <a:spcPts val="3335"/>
              </a:lnSpc>
            </a:pPr>
            <a:r>
              <a:rPr lang="en-US" sz="2300">
                <a:solidFill>
                  <a:srgbClr val="4AB470"/>
                </a:solidFill>
                <a:latin typeface="Montserrat Bold"/>
              </a:rPr>
              <a:t>Une plaquette de présentation </a:t>
            </a:r>
            <a:r>
              <a:rPr lang="en-US" sz="2300">
                <a:solidFill>
                  <a:srgbClr val="303030"/>
                </a:solidFill>
                <a:latin typeface="Montserrat"/>
              </a:rPr>
              <a:t>à destination de tous les partenaires institutionnels locaux, services jeunesse, fédérations, instances gouvernementales ainsi que des nouveaux partenaires </a:t>
            </a:r>
          </a:p>
          <a:p>
            <a:pPr>
              <a:lnSpc>
                <a:spcPts val="3335"/>
              </a:lnSpc>
            </a:pPr>
          </a:p>
          <a:p>
            <a:pPr>
              <a:lnSpc>
                <a:spcPts val="3335"/>
              </a:lnSpc>
            </a:pPr>
            <a:r>
              <a:rPr lang="en-US" sz="2300">
                <a:solidFill>
                  <a:srgbClr val="4AB470"/>
                </a:solidFill>
                <a:latin typeface="Montserrat Bold"/>
              </a:rPr>
              <a:t>Un journal départemental</a:t>
            </a:r>
            <a:r>
              <a:rPr lang="en-US" sz="2300">
                <a:solidFill>
                  <a:srgbClr val="303030"/>
                </a:solidFill>
                <a:latin typeface="Montserrat"/>
              </a:rPr>
              <a:t> est en cours de création avec un groupe de jeunes afin de mettre en lumière aux yeux de tous leurs prises d’initiatives et les projets portés. A termes, il est souhaité que cet outil devienne un outil d’expression direct des différentes jeunesses du territoire.</a:t>
            </a:r>
          </a:p>
          <a:p>
            <a:pPr>
              <a:lnSpc>
                <a:spcPts val="3335"/>
              </a:lnSpc>
            </a:pPr>
          </a:p>
          <a:p>
            <a:pPr>
              <a:lnSpc>
                <a:spcPts val="3335"/>
              </a:lnSpc>
            </a:pPr>
            <a:r>
              <a:rPr lang="en-US" sz="2300">
                <a:solidFill>
                  <a:srgbClr val="4AB470"/>
                </a:solidFill>
                <a:latin typeface="Montserrat Bold"/>
              </a:rPr>
              <a:t>Des ateliers spécifiques</a:t>
            </a:r>
            <a:r>
              <a:rPr lang="en-US" sz="2300">
                <a:solidFill>
                  <a:srgbClr val="303030"/>
                </a:solidFill>
                <a:latin typeface="Montserrat"/>
              </a:rPr>
              <a:t>: communique ton projet, réseaux, e-commerce...</a:t>
            </a:r>
          </a:p>
          <a:p>
            <a:pPr>
              <a:lnSpc>
                <a:spcPts val="3335"/>
              </a:lnSpc>
            </a:pPr>
          </a:p>
          <a:p>
            <a:pPr>
              <a:lnSpc>
                <a:spcPts val="3335"/>
              </a:lnSpc>
            </a:pPr>
            <a:r>
              <a:rPr lang="en-US" sz="2300">
                <a:solidFill>
                  <a:srgbClr val="303030"/>
                </a:solidFill>
                <a:latin typeface="Montserrat"/>
              </a:rPr>
              <a:t> </a:t>
            </a:r>
            <a:r>
              <a:rPr lang="en-US" sz="2300">
                <a:solidFill>
                  <a:srgbClr val="4AB470"/>
                </a:solidFill>
                <a:latin typeface="Montserrat Bold"/>
              </a:rPr>
              <a:t>Des comités de pilotages</a:t>
            </a:r>
            <a:r>
              <a:rPr lang="en-US" sz="2300">
                <a:solidFill>
                  <a:srgbClr val="303030"/>
                </a:solidFill>
                <a:latin typeface="Montserrat"/>
              </a:rPr>
              <a:t> s’installent et travaillent l’organisation la plus efficiente possible pour un travail participatif et étendu à l’ensemble du département. </a:t>
            </a:r>
          </a:p>
          <a:p>
            <a:pPr>
              <a:lnSpc>
                <a:spcPts val="3335"/>
              </a:lnSpc>
            </a:pPr>
          </a:p>
          <a:p>
            <a:pPr>
              <a:lnSpc>
                <a:spcPts val="3335"/>
              </a:lnSpc>
            </a:pPr>
            <a:r>
              <a:rPr lang="en-US" sz="2300">
                <a:solidFill>
                  <a:srgbClr val="303030"/>
                </a:solidFill>
                <a:latin typeface="Montserrat"/>
              </a:rPr>
              <a:t>Un travail de fond et une réflexion sont menés sur la recherche d’outils de communication et de gestion de projet afin de s’emparer de ceux qui répondront aux besoins réels d’un projet d’une telle envergure </a:t>
            </a:r>
            <a:r>
              <a:rPr lang="en-US" sz="2300">
                <a:solidFill>
                  <a:srgbClr val="4AB470"/>
                </a:solidFill>
                <a:latin typeface="Montserrat Bold"/>
              </a:rPr>
              <a:t>(création d’une application? Utilisation des réseaux? Création de collectifs?)</a:t>
            </a:r>
            <a:r>
              <a:rPr lang="en-US" sz="2300">
                <a:solidFill>
                  <a:srgbClr val="303030"/>
                </a:solidFill>
                <a:latin typeface="Montserrat"/>
              </a:rPr>
              <a:t> . </a:t>
            </a:r>
          </a:p>
          <a:p>
            <a:pPr>
              <a:lnSpc>
                <a:spcPts val="3335"/>
              </a:lnSpc>
            </a:pPr>
          </a:p>
          <a:p>
            <a:pPr algn="l">
              <a:lnSpc>
                <a:spcPts val="3335"/>
              </a:lnSpc>
            </a:pPr>
          </a:p>
        </p:txBody>
      </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3386047" y="3403206"/>
            <a:ext cx="1196036" cy="1432497"/>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a:blip r:embed="rId2"/>
          <a:srcRect l="0" t="12500" r="0" b="12500"/>
          <a:stretch>
            <a:fillRect/>
          </a:stretch>
        </a:blipFill>
      </p:bgPr>
    </p:bg>
    <p:spTree>
      <p:nvGrpSpPr>
        <p:cNvPr id="1" name=""/>
        <p:cNvGrpSpPr/>
        <p:nvPr/>
      </p:nvGrpSpPr>
      <p:grpSpPr>
        <a:xfrm>
          <a:off x="0" y="0"/>
          <a:ext cx="0" cy="0"/>
          <a:chOff x="0" y="0"/>
          <a:chExt cx="0" cy="0"/>
        </a:xfrm>
      </p:grpSpPr>
      <p:sp>
        <p:nvSpPr>
          <p:cNvPr name="TextBox 2" id="2"/>
          <p:cNvSpPr txBox="true"/>
          <p:nvPr/>
        </p:nvSpPr>
        <p:spPr>
          <a:xfrm rot="0">
            <a:off x="1028700" y="1220385"/>
            <a:ext cx="11105257" cy="826770"/>
          </a:xfrm>
          <a:prstGeom prst="rect">
            <a:avLst/>
          </a:prstGeom>
        </p:spPr>
        <p:txBody>
          <a:bodyPr anchor="t" rtlCol="false" tIns="0" lIns="0" bIns="0" rIns="0">
            <a:spAutoFit/>
          </a:bodyPr>
          <a:lstStyle/>
          <a:p>
            <a:pPr>
              <a:lnSpc>
                <a:spcPts val="6720"/>
              </a:lnSpc>
            </a:pPr>
            <a:r>
              <a:rPr lang="en-US" sz="4800" spc="432">
                <a:solidFill>
                  <a:srgbClr val="01909F"/>
                </a:solidFill>
                <a:latin typeface="Contrail One Italics"/>
              </a:rPr>
              <a:t>VALEUR AJOUTÉE DU PROJET</a:t>
            </a:r>
          </a:p>
        </p:txBody>
      </p:sp>
      <p:sp>
        <p:nvSpPr>
          <p:cNvPr name="TextBox 3" id="3"/>
          <p:cNvSpPr txBox="true"/>
          <p:nvPr/>
        </p:nvSpPr>
        <p:spPr>
          <a:xfrm rot="0">
            <a:off x="1028700" y="2366492"/>
            <a:ext cx="13231287" cy="5506390"/>
          </a:xfrm>
          <a:prstGeom prst="rect">
            <a:avLst/>
          </a:prstGeom>
        </p:spPr>
        <p:txBody>
          <a:bodyPr anchor="t" rtlCol="false" tIns="0" lIns="0" bIns="0" rIns="0">
            <a:spAutoFit/>
          </a:bodyPr>
          <a:lstStyle/>
          <a:p>
            <a:pPr>
              <a:lnSpc>
                <a:spcPts val="3640"/>
              </a:lnSpc>
            </a:pPr>
            <a:r>
              <a:rPr lang="en-US" sz="2600" spc="130">
                <a:solidFill>
                  <a:srgbClr val="000000"/>
                </a:solidFill>
                <a:latin typeface="Montserrat Bold"/>
              </a:rPr>
              <a:t>Ce projet se veut, dès aujourd’hui, être l’expression directe des jeunesses Ariégeoises.</a:t>
            </a:r>
          </a:p>
          <a:p>
            <a:pPr>
              <a:lnSpc>
                <a:spcPts val="3640"/>
              </a:lnSpc>
            </a:pPr>
            <a:r>
              <a:rPr lang="en-US" sz="2600" spc="130">
                <a:solidFill>
                  <a:srgbClr val="000000"/>
                </a:solidFill>
                <a:latin typeface="Montserrat Bold"/>
              </a:rPr>
              <a:t>A dimension humaine et solidaire, permettant de rapprocher les jeunes de pairs à pairs, soucieux du devenir de leur environnement local sur ses aspects politiques, sociaux, écologiques et économiques. </a:t>
            </a:r>
          </a:p>
          <a:p>
            <a:pPr>
              <a:lnSpc>
                <a:spcPts val="3640"/>
              </a:lnSpc>
            </a:pPr>
            <a:r>
              <a:rPr lang="en-US" sz="2600" spc="130">
                <a:solidFill>
                  <a:srgbClr val="000000"/>
                </a:solidFill>
                <a:latin typeface="Montserrat Bold"/>
              </a:rPr>
              <a:t>Permettant également de rapprocher les générations qui y résident par le mentorat, la transmission et une dimension sociale de la citoyenneté renforcée. </a:t>
            </a:r>
          </a:p>
          <a:p>
            <a:pPr>
              <a:lnSpc>
                <a:spcPts val="3640"/>
              </a:lnSpc>
            </a:pPr>
            <a:r>
              <a:rPr lang="en-US" sz="2600" spc="130">
                <a:solidFill>
                  <a:srgbClr val="000000"/>
                </a:solidFill>
                <a:latin typeface="Montserrat Bold"/>
              </a:rPr>
              <a:t>Enfin, ce projet à pour mission de permettre aux jeunesses locales de s’approprier leur propre citoyenneté et d’occuper une place qui lui correspond au sein de l’espace public</a:t>
            </a:r>
          </a:p>
          <a:p>
            <a:pPr>
              <a:lnSpc>
                <a:spcPts val="3448"/>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CEFE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145198" y="2821115"/>
            <a:ext cx="6029153" cy="1713659"/>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708744" y="1166647"/>
            <a:ext cx="2740039" cy="2971126"/>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9792162" y="5493229"/>
            <a:ext cx="2717472" cy="3109073"/>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14297303" y="5319931"/>
            <a:ext cx="3543468" cy="3282370"/>
          </a:xfrm>
          <a:prstGeom prst="rect">
            <a:avLst/>
          </a:prstGeom>
        </p:spPr>
      </p:pic>
      <p:sp>
        <p:nvSpPr>
          <p:cNvPr name="TextBox 6" id="6"/>
          <p:cNvSpPr txBox="true"/>
          <p:nvPr/>
        </p:nvSpPr>
        <p:spPr>
          <a:xfrm rot="0">
            <a:off x="799895" y="536257"/>
            <a:ext cx="7684744" cy="880110"/>
          </a:xfrm>
          <a:prstGeom prst="rect">
            <a:avLst/>
          </a:prstGeom>
        </p:spPr>
        <p:txBody>
          <a:bodyPr anchor="t" rtlCol="false" tIns="0" lIns="0" bIns="0" rIns="0">
            <a:spAutoFit/>
          </a:bodyPr>
          <a:lstStyle/>
          <a:p>
            <a:pPr algn="ctr">
              <a:lnSpc>
                <a:spcPts val="7139"/>
              </a:lnSpc>
            </a:pPr>
            <a:r>
              <a:rPr lang="en-US" sz="5100">
                <a:solidFill>
                  <a:srgbClr val="01909F"/>
                </a:solidFill>
                <a:latin typeface="Advent Pro Bold"/>
              </a:rPr>
              <a:t>Présentation de l'évaluation</a:t>
            </a:r>
          </a:p>
        </p:txBody>
      </p:sp>
      <p:sp>
        <p:nvSpPr>
          <p:cNvPr name="TextBox 7" id="7"/>
          <p:cNvSpPr txBox="true"/>
          <p:nvPr/>
        </p:nvSpPr>
        <p:spPr>
          <a:xfrm rot="0">
            <a:off x="10081829" y="8697912"/>
            <a:ext cx="2138138" cy="1082675"/>
          </a:xfrm>
          <a:prstGeom prst="rect">
            <a:avLst/>
          </a:prstGeom>
        </p:spPr>
        <p:txBody>
          <a:bodyPr anchor="t" rtlCol="false" tIns="0" lIns="0" bIns="0" rIns="0">
            <a:spAutoFit/>
          </a:bodyPr>
          <a:lstStyle/>
          <a:p>
            <a:pPr algn="ctr">
              <a:lnSpc>
                <a:spcPts val="3079"/>
              </a:lnSpc>
            </a:pPr>
            <a:r>
              <a:rPr lang="en-US" sz="2199">
                <a:solidFill>
                  <a:srgbClr val="000000"/>
                </a:solidFill>
                <a:latin typeface="Advent Pro Medium Bold"/>
              </a:rPr>
              <a:t>Capucine Beaumel</a:t>
            </a:r>
          </a:p>
          <a:p>
            <a:pPr algn="ctr">
              <a:lnSpc>
                <a:spcPts val="3079"/>
              </a:lnSpc>
            </a:pPr>
            <a:r>
              <a:rPr lang="en-US" sz="1599">
                <a:solidFill>
                  <a:srgbClr val="000000"/>
                </a:solidFill>
                <a:latin typeface="Arimo Italics"/>
              </a:rPr>
              <a:t>Chargée d’études</a:t>
            </a:r>
          </a:p>
          <a:p>
            <a:pPr algn="ctr">
              <a:lnSpc>
                <a:spcPts val="2520"/>
              </a:lnSpc>
            </a:pPr>
          </a:p>
        </p:txBody>
      </p:sp>
      <p:sp>
        <p:nvSpPr>
          <p:cNvPr name="TextBox 8" id="8"/>
          <p:cNvSpPr txBox="true"/>
          <p:nvPr/>
        </p:nvSpPr>
        <p:spPr>
          <a:xfrm rot="0">
            <a:off x="14678536" y="8688387"/>
            <a:ext cx="2781002" cy="701675"/>
          </a:xfrm>
          <a:prstGeom prst="rect">
            <a:avLst/>
          </a:prstGeom>
        </p:spPr>
        <p:txBody>
          <a:bodyPr anchor="t" rtlCol="false" tIns="0" lIns="0" bIns="0" rIns="0">
            <a:spAutoFit/>
          </a:bodyPr>
          <a:lstStyle/>
          <a:p>
            <a:pPr algn="ctr">
              <a:lnSpc>
                <a:spcPts val="2939"/>
              </a:lnSpc>
            </a:pPr>
            <a:r>
              <a:rPr lang="en-US" sz="2099">
                <a:solidFill>
                  <a:srgbClr val="000000"/>
                </a:solidFill>
                <a:latin typeface="Advent Pro Medium Bold"/>
              </a:rPr>
              <a:t>Louise Freulet</a:t>
            </a:r>
          </a:p>
          <a:p>
            <a:pPr algn="ctr">
              <a:lnSpc>
                <a:spcPts val="2660"/>
              </a:lnSpc>
            </a:pPr>
            <a:r>
              <a:rPr lang="en-US" sz="1900">
                <a:solidFill>
                  <a:srgbClr val="000000"/>
                </a:solidFill>
                <a:latin typeface="Advent Pro Medium Italics"/>
              </a:rPr>
              <a:t>Chargée d’études - doctorante</a:t>
            </a:r>
          </a:p>
        </p:txBody>
      </p:sp>
      <p:sp>
        <p:nvSpPr>
          <p:cNvPr name="TextBox 9" id="9"/>
          <p:cNvSpPr txBox="true"/>
          <p:nvPr/>
        </p:nvSpPr>
        <p:spPr>
          <a:xfrm rot="0">
            <a:off x="12438826" y="4291893"/>
            <a:ext cx="3279874" cy="683895"/>
          </a:xfrm>
          <a:prstGeom prst="rect">
            <a:avLst/>
          </a:prstGeom>
        </p:spPr>
        <p:txBody>
          <a:bodyPr anchor="t" rtlCol="false" tIns="0" lIns="0" bIns="0" rIns="0">
            <a:spAutoFit/>
          </a:bodyPr>
          <a:lstStyle/>
          <a:p>
            <a:pPr algn="ctr">
              <a:lnSpc>
                <a:spcPts val="2939"/>
              </a:lnSpc>
            </a:pPr>
            <a:r>
              <a:rPr lang="en-US" sz="2099">
                <a:solidFill>
                  <a:srgbClr val="000000"/>
                </a:solidFill>
                <a:latin typeface="Advent Pro Medium Bold"/>
              </a:rPr>
              <a:t>François Cathelineau</a:t>
            </a:r>
          </a:p>
          <a:p>
            <a:pPr algn="ctr">
              <a:lnSpc>
                <a:spcPts val="2520"/>
              </a:lnSpc>
            </a:pPr>
            <a:r>
              <a:rPr lang="en-US" sz="1800">
                <a:solidFill>
                  <a:srgbClr val="000000"/>
                </a:solidFill>
                <a:latin typeface="Advent Pro Medium Italics"/>
              </a:rPr>
              <a:t>Co-fondateur et directeur des études </a:t>
            </a:r>
          </a:p>
        </p:txBody>
      </p:sp>
      <p:sp>
        <p:nvSpPr>
          <p:cNvPr name="TextBox 10" id="10"/>
          <p:cNvSpPr txBox="true"/>
          <p:nvPr/>
        </p:nvSpPr>
        <p:spPr>
          <a:xfrm rot="0">
            <a:off x="427851" y="4301418"/>
            <a:ext cx="8968296" cy="5678805"/>
          </a:xfrm>
          <a:prstGeom prst="rect">
            <a:avLst/>
          </a:prstGeom>
        </p:spPr>
        <p:txBody>
          <a:bodyPr anchor="t" rtlCol="false" tIns="0" lIns="0" bIns="0" rIns="0">
            <a:spAutoFit/>
          </a:bodyPr>
          <a:lstStyle/>
          <a:p>
            <a:pPr algn="ctr">
              <a:lnSpc>
                <a:spcPts val="2520"/>
              </a:lnSpc>
            </a:pPr>
          </a:p>
          <a:p>
            <a:pPr algn="ctr">
              <a:lnSpc>
                <a:spcPts val="2520"/>
              </a:lnSpc>
            </a:pPr>
          </a:p>
          <a:p>
            <a:pPr>
              <a:lnSpc>
                <a:spcPts val="4060"/>
              </a:lnSpc>
            </a:pPr>
          </a:p>
          <a:p>
            <a:pPr>
              <a:lnSpc>
                <a:spcPts val="4060"/>
              </a:lnSpc>
            </a:pPr>
            <a:r>
              <a:rPr lang="en-US" sz="2900">
                <a:solidFill>
                  <a:srgbClr val="000000"/>
                </a:solidFill>
                <a:latin typeface="Advent Pro Medium"/>
              </a:rPr>
              <a:t>•Créée en 2013.</a:t>
            </a:r>
          </a:p>
          <a:p>
            <a:pPr>
              <a:lnSpc>
                <a:spcPts val="4060"/>
              </a:lnSpc>
            </a:pPr>
            <a:r>
              <a:rPr lang="en-US" sz="2900">
                <a:solidFill>
                  <a:srgbClr val="000000"/>
                </a:solidFill>
                <a:latin typeface="Advent Pro Medium"/>
              </a:rPr>
              <a:t>•Agence d’évaluation de politiques publiques et de projets à impact social.</a:t>
            </a:r>
          </a:p>
          <a:p>
            <a:pPr>
              <a:lnSpc>
                <a:spcPts val="4060"/>
              </a:lnSpc>
            </a:pPr>
            <a:r>
              <a:rPr lang="en-US" sz="2900">
                <a:solidFill>
                  <a:srgbClr val="000000"/>
                </a:solidFill>
                <a:latin typeface="Advent Pro Medium"/>
              </a:rPr>
              <a:t>•13consultant.e.s-chercheur.e.s et chargé.e.s d’études.</a:t>
            </a:r>
          </a:p>
          <a:p>
            <a:pPr>
              <a:lnSpc>
                <a:spcPts val="4060"/>
              </a:lnSpc>
            </a:pPr>
            <a:r>
              <a:rPr lang="en-US" sz="2900">
                <a:solidFill>
                  <a:srgbClr val="000000"/>
                </a:solidFill>
                <a:latin typeface="Advent Pro Medium"/>
              </a:rPr>
              <a:t>•Une pratique de l’évaluation ancrée dans les sciences humaines et sociales.</a:t>
            </a:r>
          </a:p>
          <a:p>
            <a:pPr>
              <a:lnSpc>
                <a:spcPts val="4060"/>
              </a:lnSpc>
            </a:pPr>
            <a:r>
              <a:rPr lang="en-US" sz="2900">
                <a:solidFill>
                  <a:srgbClr val="000000"/>
                </a:solidFill>
                <a:latin typeface="Advent Pro Medium"/>
              </a:rPr>
              <a:t>•10 missions d’évaluation de projets FEJ. </a:t>
            </a:r>
          </a:p>
          <a:p>
            <a:pPr algn="ctr">
              <a:lnSpc>
                <a:spcPts val="2520"/>
              </a:lnSpc>
            </a:pPr>
          </a:p>
          <a:p>
            <a:pPr algn="ctr">
              <a:lnSpc>
                <a:spcPts val="2520"/>
              </a:lnSpc>
            </a:pPr>
          </a:p>
          <a:p>
            <a:pPr algn="ctr">
              <a:lnSpc>
                <a:spcPts val="2520"/>
              </a:lnSpc>
            </a:pP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ECEFEB"/>
        </a:solidFill>
      </p:bgPr>
    </p:bg>
    <p:spTree>
      <p:nvGrpSpPr>
        <p:cNvPr id="1" name=""/>
        <p:cNvGrpSpPr/>
        <p:nvPr/>
      </p:nvGrpSpPr>
      <p:grpSpPr>
        <a:xfrm>
          <a:off x="0" y="0"/>
          <a:ext cx="0" cy="0"/>
          <a:chOff x="0" y="0"/>
          <a:chExt cx="0" cy="0"/>
        </a:xfrm>
      </p:grpSpPr>
      <p:sp>
        <p:nvSpPr>
          <p:cNvPr name="TextBox 2" id="2"/>
          <p:cNvSpPr txBox="true"/>
          <p:nvPr/>
        </p:nvSpPr>
        <p:spPr>
          <a:xfrm rot="0">
            <a:off x="1543983" y="437197"/>
            <a:ext cx="15014012" cy="8583930"/>
          </a:xfrm>
          <a:prstGeom prst="rect">
            <a:avLst/>
          </a:prstGeom>
        </p:spPr>
        <p:txBody>
          <a:bodyPr anchor="t" rtlCol="false" tIns="0" lIns="0" bIns="0" rIns="0">
            <a:spAutoFit/>
          </a:bodyPr>
          <a:lstStyle/>
          <a:p>
            <a:pPr algn="ctr">
              <a:lnSpc>
                <a:spcPts val="2520"/>
              </a:lnSpc>
            </a:pPr>
          </a:p>
          <a:p>
            <a:pPr algn="ctr">
              <a:lnSpc>
                <a:spcPts val="5460"/>
              </a:lnSpc>
            </a:pPr>
          </a:p>
          <a:p>
            <a:pPr algn="ctr">
              <a:lnSpc>
                <a:spcPts val="7139"/>
              </a:lnSpc>
            </a:pPr>
            <a:r>
              <a:rPr lang="en-US" sz="5100">
                <a:solidFill>
                  <a:srgbClr val="01909F"/>
                </a:solidFill>
                <a:latin typeface="Advent Pro Medium Bold"/>
              </a:rPr>
              <a:t>Présentation de la problématique générale de l’évaluation</a:t>
            </a:r>
          </a:p>
          <a:p>
            <a:pPr algn="ctr">
              <a:lnSpc>
                <a:spcPts val="3919"/>
              </a:lnSpc>
            </a:pPr>
          </a:p>
          <a:p>
            <a:pPr algn="ctr">
              <a:lnSpc>
                <a:spcPts val="3919"/>
              </a:lnSpc>
            </a:pPr>
            <a:r>
              <a:rPr lang="en-US" sz="2800">
                <a:solidFill>
                  <a:srgbClr val="000000"/>
                </a:solidFill>
                <a:latin typeface="Advent Pro Medium"/>
              </a:rPr>
              <a:t>Dans un contexte où les jeunes résidant en territoires ruraux sont confrontés, à différents degrés, à une diversité d’obstacles dans leur « transition vers l’âge adulte », et où les politiques publiques qui leur sont adressées sont éclatées et manquent de cohérence, </a:t>
            </a:r>
            <a:r>
              <a:rPr lang="en-US" sz="2800">
                <a:solidFill>
                  <a:srgbClr val="000000"/>
                </a:solidFill>
                <a:latin typeface="Advent Pro Medium Bold"/>
              </a:rPr>
              <a:t>la création de pépinières d’initiatives</a:t>
            </a:r>
            <a:r>
              <a:rPr lang="en-US" sz="2800">
                <a:solidFill>
                  <a:srgbClr val="000000"/>
                </a:solidFill>
                <a:latin typeface="Advent Pro Medium"/>
              </a:rPr>
              <a:t>, en lien avec des acteurs institutionnels, associatifs et économiques du territoire, interroge les modalités d’accompagnement des jeunes ruraux et l’intégration des politiques de jeunesse au niveau local.</a:t>
            </a:r>
          </a:p>
          <a:p>
            <a:pPr algn="ctr">
              <a:lnSpc>
                <a:spcPts val="3919"/>
              </a:lnSpc>
            </a:pPr>
          </a:p>
          <a:p>
            <a:pPr algn="ctr">
              <a:lnSpc>
                <a:spcPts val="3919"/>
              </a:lnSpc>
            </a:pPr>
            <a:r>
              <a:rPr lang="en-US" sz="2800">
                <a:solidFill>
                  <a:srgbClr val="000000"/>
                </a:solidFill>
                <a:latin typeface="Advent Pro Medium"/>
              </a:rPr>
              <a:t>La question principale guidant l’évaluation est la suivante : </a:t>
            </a:r>
          </a:p>
          <a:p>
            <a:pPr algn="ctr">
              <a:lnSpc>
                <a:spcPts val="3919"/>
              </a:lnSpc>
            </a:pPr>
          </a:p>
          <a:p>
            <a:pPr algn="ctr">
              <a:lnSpc>
                <a:spcPts val="4200"/>
              </a:lnSpc>
            </a:pPr>
            <a:r>
              <a:rPr lang="en-US" sz="3000">
                <a:solidFill>
                  <a:srgbClr val="01909F"/>
                </a:solidFill>
                <a:latin typeface="Advent Pro Medium Bold Italics"/>
              </a:rPr>
              <a:t>« Dans quelle mesure des pépinières d’initiatives, ancrées dans une démarche de mise en réseau d’acteurs pluriels (institutionnels, associatifs, économiques), permettent-elles de favoriser l’insertion socioprofessionnelle et l’accès à la citoyenneté de jeunes de territoires ruraux ?».</a:t>
            </a:r>
          </a:p>
          <a:p>
            <a:pPr algn="ctr">
              <a:lnSpc>
                <a:spcPts val="2520"/>
              </a:lnSpc>
            </a:pPr>
          </a:p>
          <a:p>
            <a:pPr algn="ctr">
              <a:lnSpc>
                <a:spcPts val="2520"/>
              </a:lnSpc>
            </a:pP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ECEFEB"/>
        </a:solidFill>
      </p:bgPr>
    </p:bg>
    <p:spTree>
      <p:nvGrpSpPr>
        <p:cNvPr id="1" name=""/>
        <p:cNvGrpSpPr/>
        <p:nvPr/>
      </p:nvGrpSpPr>
      <p:grpSpPr>
        <a:xfrm>
          <a:off x="0" y="0"/>
          <a:ext cx="0" cy="0"/>
          <a:chOff x="0" y="0"/>
          <a:chExt cx="0" cy="0"/>
        </a:xfrm>
      </p:grpSpPr>
      <p:sp>
        <p:nvSpPr>
          <p:cNvPr name="TextBox 2" id="2"/>
          <p:cNvSpPr txBox="true"/>
          <p:nvPr/>
        </p:nvSpPr>
        <p:spPr>
          <a:xfrm rot="0">
            <a:off x="539464" y="580701"/>
            <a:ext cx="16985846" cy="7911465"/>
          </a:xfrm>
          <a:prstGeom prst="rect">
            <a:avLst/>
          </a:prstGeom>
        </p:spPr>
        <p:txBody>
          <a:bodyPr anchor="t" rtlCol="false" tIns="0" lIns="0" bIns="0" rIns="0">
            <a:spAutoFit/>
          </a:bodyPr>
          <a:lstStyle/>
          <a:p>
            <a:pPr algn="ctr">
              <a:lnSpc>
                <a:spcPts val="4409"/>
              </a:lnSpc>
            </a:pPr>
          </a:p>
          <a:p>
            <a:pPr algn="ctr">
              <a:lnSpc>
                <a:spcPts val="6299"/>
              </a:lnSpc>
            </a:pPr>
          </a:p>
          <a:p>
            <a:pPr algn="ctr">
              <a:lnSpc>
                <a:spcPts val="6299"/>
              </a:lnSpc>
            </a:pPr>
            <a:r>
              <a:rPr lang="en-US" sz="4500">
                <a:solidFill>
                  <a:srgbClr val="01909F"/>
                </a:solidFill>
                <a:latin typeface="Contrail One Bold"/>
              </a:rPr>
              <a:t>Présentation des premières questions et hypothèses</a:t>
            </a:r>
          </a:p>
          <a:p>
            <a:pPr algn="ctr">
              <a:lnSpc>
                <a:spcPts val="6299"/>
              </a:lnSpc>
            </a:pPr>
            <a:r>
              <a:rPr lang="en-US" sz="4500">
                <a:solidFill>
                  <a:srgbClr val="01909F"/>
                </a:solidFill>
                <a:latin typeface="Contrail One Bold"/>
              </a:rPr>
              <a:t> auxquelles l’évaluation souhaite répondre</a:t>
            </a:r>
          </a:p>
          <a:p>
            <a:pPr algn="ctr">
              <a:lnSpc>
                <a:spcPts val="4409"/>
              </a:lnSpc>
            </a:pPr>
          </a:p>
          <a:p>
            <a:pPr algn="ctr">
              <a:lnSpc>
                <a:spcPts val="4409"/>
              </a:lnSpc>
            </a:pPr>
            <a:r>
              <a:rPr lang="en-US" sz="3150">
                <a:solidFill>
                  <a:srgbClr val="000000"/>
                </a:solidFill>
                <a:latin typeface="Advent Pro Bold"/>
              </a:rPr>
              <a:t>Objectif 1 : Documenter les modalités de mise en œuvre des pépinières collaboratives.</a:t>
            </a:r>
          </a:p>
          <a:p>
            <a:pPr algn="ctr">
              <a:lnSpc>
                <a:spcPts val="4409"/>
              </a:lnSpc>
            </a:pPr>
          </a:p>
          <a:p>
            <a:pPr algn="ctr">
              <a:lnSpc>
                <a:spcPts val="4409"/>
              </a:lnSpc>
            </a:pPr>
            <a:r>
              <a:rPr lang="en-US" sz="3150">
                <a:solidFill>
                  <a:srgbClr val="000000"/>
                </a:solidFill>
                <a:latin typeface="Advent Pro Bold"/>
              </a:rPr>
              <a:t>Objectif 2 : Evaluer la pertinence et les impacts de ces pépinières sur l’accompagnement des jeunes.</a:t>
            </a:r>
          </a:p>
          <a:p>
            <a:pPr algn="ctr">
              <a:lnSpc>
                <a:spcPts val="4409"/>
              </a:lnSpc>
            </a:pPr>
          </a:p>
          <a:p>
            <a:pPr algn="ctr">
              <a:lnSpc>
                <a:spcPts val="4409"/>
              </a:lnSpc>
            </a:pPr>
            <a:r>
              <a:rPr lang="en-US" sz="3150">
                <a:solidFill>
                  <a:srgbClr val="000000"/>
                </a:solidFill>
                <a:latin typeface="Advent Pro Bold"/>
              </a:rPr>
              <a:t>Objectif 3 : Evaluer les contributions des pépinières à l’enrichissement et l’harmonisation des politiques éducatives départementales.</a:t>
            </a:r>
          </a:p>
          <a:p>
            <a:pPr algn="ctr">
              <a:lnSpc>
                <a:spcPts val="4409"/>
              </a:lnSpc>
            </a:pPr>
          </a:p>
          <a:p>
            <a:pPr algn="ctr">
              <a:lnSpc>
                <a:spcPts val="4409"/>
              </a:lnSpc>
            </a:pP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ECEFEB"/>
        </a:solidFill>
      </p:bgPr>
    </p:bg>
    <p:spTree>
      <p:nvGrpSpPr>
        <p:cNvPr id="1" name=""/>
        <p:cNvGrpSpPr/>
        <p:nvPr/>
      </p:nvGrpSpPr>
      <p:grpSpPr>
        <a:xfrm>
          <a:off x="0" y="0"/>
          <a:ext cx="0" cy="0"/>
          <a:chOff x="0" y="0"/>
          <a:chExt cx="0" cy="0"/>
        </a:xfrm>
      </p:grpSpPr>
      <p:sp>
        <p:nvSpPr>
          <p:cNvPr name="TextBox 2" id="2"/>
          <p:cNvSpPr txBox="true"/>
          <p:nvPr/>
        </p:nvSpPr>
        <p:spPr>
          <a:xfrm rot="0">
            <a:off x="1028700" y="663568"/>
            <a:ext cx="16230600" cy="8351920"/>
          </a:xfrm>
          <a:prstGeom prst="rect">
            <a:avLst/>
          </a:prstGeom>
        </p:spPr>
        <p:txBody>
          <a:bodyPr anchor="t" rtlCol="false" tIns="0" lIns="0" bIns="0" rIns="0">
            <a:spAutoFit/>
          </a:bodyPr>
          <a:lstStyle/>
          <a:p>
            <a:pPr algn="ctr">
              <a:lnSpc>
                <a:spcPts val="6363"/>
              </a:lnSpc>
            </a:pPr>
            <a:r>
              <a:rPr lang="en-US" sz="4545">
                <a:solidFill>
                  <a:srgbClr val="01909F"/>
                </a:solidFill>
                <a:latin typeface="Contrail One Bold"/>
              </a:rPr>
              <a:t>Présentation des méthodes mobilisées et de la collecte de données envisagées/mises en œuvre</a:t>
            </a:r>
          </a:p>
          <a:p>
            <a:pPr algn="ctr">
              <a:lnSpc>
                <a:spcPts val="2545"/>
              </a:lnSpc>
            </a:pPr>
          </a:p>
          <a:p>
            <a:pPr>
              <a:lnSpc>
                <a:spcPts val="3818"/>
              </a:lnSpc>
            </a:pPr>
            <a:r>
              <a:rPr lang="en-US" sz="2727">
                <a:solidFill>
                  <a:srgbClr val="000000"/>
                </a:solidFill>
                <a:latin typeface="Advent Pro Medium Bold"/>
              </a:rPr>
              <a:t>Une méthodologie mixte : </a:t>
            </a:r>
          </a:p>
          <a:p>
            <a:pPr>
              <a:lnSpc>
                <a:spcPts val="3252"/>
              </a:lnSpc>
            </a:pPr>
          </a:p>
          <a:p>
            <a:pPr>
              <a:lnSpc>
                <a:spcPts val="3392"/>
              </a:lnSpc>
            </a:pPr>
            <a:r>
              <a:rPr lang="en-US" sz="2423">
                <a:solidFill>
                  <a:srgbClr val="000000"/>
                </a:solidFill>
                <a:latin typeface="Advent Pro Medium"/>
              </a:rPr>
              <a:t>• Méthodes qualitatives : </a:t>
            </a:r>
          </a:p>
          <a:p>
            <a:pPr>
              <a:lnSpc>
                <a:spcPts val="3392"/>
              </a:lnSpc>
            </a:pPr>
            <a:r>
              <a:rPr lang="en-US" sz="2423">
                <a:solidFill>
                  <a:srgbClr val="000000"/>
                </a:solidFill>
                <a:latin typeface="Advent Pro Medium"/>
              </a:rPr>
              <a:t>• Entretiens semi-directifs &amp; observations non-participantes</a:t>
            </a:r>
          </a:p>
          <a:p>
            <a:pPr>
              <a:lnSpc>
                <a:spcPts val="3392"/>
              </a:lnSpc>
            </a:pPr>
            <a:r>
              <a:rPr lang="en-US" sz="2423">
                <a:solidFill>
                  <a:srgbClr val="000000"/>
                </a:solidFill>
                <a:latin typeface="Advent Pro Medium"/>
              </a:rPr>
              <a:t>• Une variété de parties prenantes enquêtées : professionnels de jeunesse locaux, jeunes bénéficiaires, professionnels de structures partenaires (acteurs jeunesse, associations, entreprises), référents/coordonnateurs départementaux, élus locaux et départementaux. </a:t>
            </a:r>
          </a:p>
          <a:p>
            <a:pPr>
              <a:lnSpc>
                <a:spcPts val="3392"/>
              </a:lnSpc>
            </a:pPr>
            <a:r>
              <a:rPr lang="en-US" sz="2423">
                <a:solidFill>
                  <a:srgbClr val="000000"/>
                </a:solidFill>
                <a:latin typeface="Advent Pro Medium"/>
              </a:rPr>
              <a:t>• Pour : comprendre les processus de construction et de mise en œuvre des actions ; évaluer les modalités et dynamiques de coopération entre acteurs locaux ; évaluer les impacts auprès des jeunes. </a:t>
            </a:r>
          </a:p>
          <a:p>
            <a:pPr>
              <a:lnSpc>
                <a:spcPts val="3392"/>
              </a:lnSpc>
            </a:pPr>
            <a:r>
              <a:rPr lang="en-US" sz="2423">
                <a:solidFill>
                  <a:srgbClr val="000000"/>
                </a:solidFill>
                <a:latin typeface="Advent Pro Medium"/>
              </a:rPr>
              <a:t>• Analyse et cartographie de réseaux : </a:t>
            </a:r>
          </a:p>
          <a:p>
            <a:pPr>
              <a:lnSpc>
                <a:spcPts val="3392"/>
              </a:lnSpc>
            </a:pPr>
            <a:r>
              <a:rPr lang="en-US" sz="2423">
                <a:solidFill>
                  <a:srgbClr val="000000"/>
                </a:solidFill>
                <a:latin typeface="Advent Pro Medium"/>
              </a:rPr>
              <a:t>• Pour matérialiser le réseau d’acteurs mobilisé dans le projet et mettre en évidence les différents degrés de coopération. </a:t>
            </a:r>
          </a:p>
          <a:p>
            <a:pPr>
              <a:lnSpc>
                <a:spcPts val="3392"/>
              </a:lnSpc>
            </a:pPr>
          </a:p>
          <a:p>
            <a:pPr>
              <a:lnSpc>
                <a:spcPts val="3392"/>
              </a:lnSpc>
            </a:pPr>
            <a:r>
              <a:rPr lang="en-US" sz="2423">
                <a:solidFill>
                  <a:srgbClr val="000000"/>
                </a:solidFill>
                <a:latin typeface="Advent Pro Medium"/>
              </a:rPr>
              <a:t>Une distribution du terrain d’enquête : </a:t>
            </a:r>
          </a:p>
          <a:p>
            <a:pPr>
              <a:lnSpc>
                <a:spcPts val="3392"/>
              </a:lnSpc>
            </a:pPr>
            <a:r>
              <a:rPr lang="en-US" sz="2423">
                <a:solidFill>
                  <a:srgbClr val="000000"/>
                </a:solidFill>
                <a:latin typeface="Advent Pro Medium"/>
              </a:rPr>
              <a:t>Sur l’ensemble de la durée du déploiement du projet. </a:t>
            </a:r>
          </a:p>
          <a:p>
            <a:pPr>
              <a:lnSpc>
                <a:spcPts val="3392"/>
              </a:lnSpc>
            </a:pPr>
            <a:r>
              <a:rPr lang="en-US" sz="2423">
                <a:solidFill>
                  <a:srgbClr val="000000"/>
                </a:solidFill>
                <a:latin typeface="Advent Pro Medium"/>
              </a:rPr>
              <a:t>Sur les différents territoires. </a:t>
            </a:r>
          </a:p>
          <a:p>
            <a:pPr>
              <a:lnSpc>
                <a:spcPts val="3252"/>
              </a:lnSpc>
            </a:pP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ECEFEB"/>
        </a:solidFill>
      </p:bgPr>
    </p:bg>
    <p:spTree>
      <p:nvGrpSpPr>
        <p:cNvPr id="1" name=""/>
        <p:cNvGrpSpPr/>
        <p:nvPr/>
      </p:nvGrpSpPr>
      <p:grpSpPr>
        <a:xfrm>
          <a:off x="0" y="0"/>
          <a:ext cx="0" cy="0"/>
          <a:chOff x="0" y="0"/>
          <a:chExt cx="0" cy="0"/>
        </a:xfrm>
      </p:grpSpPr>
      <p:sp>
        <p:nvSpPr>
          <p:cNvPr name="TextBox 2" id="2"/>
          <p:cNvSpPr txBox="true"/>
          <p:nvPr/>
        </p:nvSpPr>
        <p:spPr>
          <a:xfrm rot="0">
            <a:off x="470634" y="990600"/>
            <a:ext cx="17463924" cy="3040380"/>
          </a:xfrm>
          <a:prstGeom prst="rect">
            <a:avLst/>
          </a:prstGeom>
        </p:spPr>
        <p:txBody>
          <a:bodyPr anchor="t" rtlCol="false" tIns="0" lIns="0" bIns="0" rIns="0">
            <a:spAutoFit/>
          </a:bodyPr>
          <a:lstStyle/>
          <a:p>
            <a:pPr algn="ctr">
              <a:lnSpc>
                <a:spcPts val="2520"/>
              </a:lnSpc>
            </a:pPr>
          </a:p>
          <a:p>
            <a:pPr algn="ctr">
              <a:lnSpc>
                <a:spcPts val="5319"/>
              </a:lnSpc>
            </a:pPr>
            <a:r>
              <a:rPr lang="en-US" sz="3799">
                <a:solidFill>
                  <a:srgbClr val="01909F"/>
                </a:solidFill>
                <a:latin typeface="Advent Pro Medium Bold"/>
              </a:rPr>
              <a:t>Quels enjeux ou difficultés potentielles dans la mise en œuvre de la méthode d’évaluation ?</a:t>
            </a:r>
          </a:p>
          <a:p>
            <a:pPr algn="ctr">
              <a:lnSpc>
                <a:spcPts val="2520"/>
              </a:lnSpc>
            </a:pPr>
          </a:p>
          <a:p>
            <a:pPr algn="ctr">
              <a:lnSpc>
                <a:spcPts val="4480"/>
              </a:lnSpc>
            </a:pPr>
            <a:r>
              <a:rPr lang="en-US" sz="3200">
                <a:solidFill>
                  <a:srgbClr val="000000"/>
                </a:solidFill>
                <a:latin typeface="Advent Pro Medium"/>
              </a:rPr>
              <a:t>Le calendrier d’évaluation proposé lors du dépôt du dossier de candidature est susceptible d’évoluer pour correspondre à </a:t>
            </a:r>
            <a:r>
              <a:rPr lang="en-US" sz="3200">
                <a:solidFill>
                  <a:srgbClr val="000000"/>
                </a:solidFill>
                <a:latin typeface="Advent Pro Medium Bold"/>
              </a:rPr>
              <a:t>l’avancement du déploiement </a:t>
            </a:r>
            <a:r>
              <a:rPr lang="en-US" sz="3200">
                <a:solidFill>
                  <a:srgbClr val="000000"/>
                </a:solidFill>
                <a:latin typeface="Advent Pro Medium"/>
              </a:rPr>
              <a:t>et de la réalisation du projet porté par le porteur de projet. </a:t>
            </a:r>
          </a:p>
          <a:p>
            <a:pPr algn="ctr">
              <a:lnSpc>
                <a:spcPts val="2520"/>
              </a:lnSpc>
            </a:pPr>
          </a:p>
          <a:p>
            <a:pPr algn="ctr">
              <a:lnSpc>
                <a:spcPts val="2520"/>
              </a:lnSpc>
            </a:pPr>
            <a:r>
              <a:rPr lang="en-US" sz="1800">
                <a:solidFill>
                  <a:srgbClr val="000000"/>
                </a:solidFill>
                <a:latin typeface="Advent Pro Medium"/>
              </a:rPr>
              <a:t> </a:t>
            </a:r>
          </a:p>
        </p:txBody>
      </p:sp>
      <p:sp>
        <p:nvSpPr>
          <p:cNvPr name="TextBox 3" id="3"/>
          <p:cNvSpPr txBox="true"/>
          <p:nvPr/>
        </p:nvSpPr>
        <p:spPr>
          <a:xfrm rot="0">
            <a:off x="412038" y="3323683"/>
            <a:ext cx="17463924" cy="4644390"/>
          </a:xfrm>
          <a:prstGeom prst="rect">
            <a:avLst/>
          </a:prstGeom>
        </p:spPr>
        <p:txBody>
          <a:bodyPr anchor="t" rtlCol="false" tIns="0" lIns="0" bIns="0" rIns="0">
            <a:spAutoFit/>
          </a:bodyPr>
          <a:lstStyle/>
          <a:p>
            <a:pPr algn="ctr">
              <a:lnSpc>
                <a:spcPts val="6299"/>
              </a:lnSpc>
            </a:pPr>
          </a:p>
          <a:p>
            <a:pPr algn="ctr">
              <a:lnSpc>
                <a:spcPts val="5320"/>
              </a:lnSpc>
            </a:pPr>
          </a:p>
          <a:p>
            <a:pPr algn="ctr">
              <a:lnSpc>
                <a:spcPts val="5320"/>
              </a:lnSpc>
            </a:pPr>
            <a:r>
              <a:rPr lang="en-US" sz="3800">
                <a:solidFill>
                  <a:srgbClr val="01909F"/>
                </a:solidFill>
                <a:latin typeface="Advent Pro Medium Bold"/>
              </a:rPr>
              <a:t>Etat d’avancement de l’évaluation (démarrage de l’expérimentation, mise en œuvre) :</a:t>
            </a:r>
          </a:p>
          <a:p>
            <a:pPr algn="ctr">
              <a:lnSpc>
                <a:spcPts val="4480"/>
              </a:lnSpc>
            </a:pPr>
            <a:r>
              <a:rPr lang="en-US" sz="3200">
                <a:solidFill>
                  <a:srgbClr val="000000"/>
                </a:solidFill>
                <a:latin typeface="Advent Pro Medium"/>
              </a:rPr>
              <a:t>L’évaluation est dans sa phase de </a:t>
            </a:r>
            <a:r>
              <a:rPr lang="en-US" sz="3200">
                <a:solidFill>
                  <a:srgbClr val="000000"/>
                </a:solidFill>
                <a:latin typeface="Advent Pro Medium Bold"/>
              </a:rPr>
              <a:t>lancement et de cadrage </a:t>
            </a:r>
            <a:r>
              <a:rPr lang="en-US" sz="3200">
                <a:solidFill>
                  <a:srgbClr val="000000"/>
                </a:solidFill>
                <a:latin typeface="Advent Pro Medium"/>
              </a:rPr>
              <a:t>: </a:t>
            </a:r>
          </a:p>
          <a:p>
            <a:pPr algn="ctr">
              <a:lnSpc>
                <a:spcPts val="4339"/>
              </a:lnSpc>
            </a:pPr>
            <a:r>
              <a:rPr lang="en-US" sz="3099">
                <a:solidFill>
                  <a:srgbClr val="000000"/>
                </a:solidFill>
                <a:latin typeface="Advent Pro Medium"/>
              </a:rPr>
              <a:t>-Des échanges réguliers sont organisés avec la structure porteuse de projet afin de suivre le lancement du projet </a:t>
            </a:r>
          </a:p>
          <a:p>
            <a:pPr algn="ctr">
              <a:lnSpc>
                <a:spcPts val="4339"/>
              </a:lnSpc>
            </a:pPr>
            <a:r>
              <a:rPr lang="en-US" sz="3099">
                <a:solidFill>
                  <a:srgbClr val="000000"/>
                </a:solidFill>
                <a:latin typeface="Advent Pro Medium"/>
              </a:rPr>
              <a:t>-Un premier déplacement sur site pourrait avoir lieu en avril 2021. </a:t>
            </a:r>
          </a:p>
          <a:p>
            <a:pPr algn="ctr">
              <a:lnSpc>
                <a:spcPts val="4339"/>
              </a:lnSpc>
            </a:pPr>
            <a:r>
              <a:rPr lang="en-US" sz="3099">
                <a:solidFill>
                  <a:srgbClr val="000000"/>
                </a:solidFill>
                <a:latin typeface="Advent Pro Medium"/>
              </a:rPr>
              <a:t>Le calendrier sera affiné dans les semaines à venir, en fonction du calendrier de l’expérimentation. </a:t>
            </a:r>
          </a:p>
          <a:p>
            <a:pPr algn="ctr">
              <a:lnSpc>
                <a:spcPts val="2520"/>
              </a:lnSpc>
            </a:pP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ECEFEB"/>
        </a:solidFill>
      </p:bgPr>
    </p:bg>
    <p:spTree>
      <p:nvGrpSpPr>
        <p:cNvPr id="1" name=""/>
        <p:cNvGrpSpPr/>
        <p:nvPr/>
      </p:nvGrpSpPr>
      <p:grpSpPr>
        <a:xfrm>
          <a:off x="0" y="0"/>
          <a:ext cx="0" cy="0"/>
          <a:chOff x="0" y="0"/>
          <a:chExt cx="0" cy="0"/>
        </a:xfrm>
      </p:grpSpPr>
      <p:sp>
        <p:nvSpPr>
          <p:cNvPr name="TextBox 2" id="2"/>
          <p:cNvSpPr txBox="true"/>
          <p:nvPr/>
        </p:nvSpPr>
        <p:spPr>
          <a:xfrm rot="0">
            <a:off x="744088" y="788670"/>
            <a:ext cx="16706813" cy="8126730"/>
          </a:xfrm>
          <a:prstGeom prst="rect">
            <a:avLst/>
          </a:prstGeom>
        </p:spPr>
        <p:txBody>
          <a:bodyPr anchor="t" rtlCol="false" tIns="0" lIns="0" bIns="0" rIns="0">
            <a:spAutoFit/>
          </a:bodyPr>
          <a:lstStyle/>
          <a:p>
            <a:pPr algn="ctr">
              <a:lnSpc>
                <a:spcPts val="2520"/>
              </a:lnSpc>
            </a:pPr>
          </a:p>
          <a:p>
            <a:pPr algn="ctr">
              <a:lnSpc>
                <a:spcPts val="2520"/>
              </a:lnSpc>
            </a:pPr>
          </a:p>
          <a:p>
            <a:pPr algn="ctr">
              <a:lnSpc>
                <a:spcPts val="7139"/>
              </a:lnSpc>
            </a:pPr>
            <a:r>
              <a:rPr lang="en-US" sz="5100">
                <a:solidFill>
                  <a:srgbClr val="01909F"/>
                </a:solidFill>
                <a:latin typeface="Advent Pro Medium Bold"/>
              </a:rPr>
              <a:t>Attentes en matière d’enseignements</a:t>
            </a:r>
          </a:p>
          <a:p>
            <a:pPr algn="ctr">
              <a:lnSpc>
                <a:spcPts val="2520"/>
              </a:lnSpc>
            </a:pPr>
          </a:p>
          <a:p>
            <a:pPr algn="ctr">
              <a:lnSpc>
                <a:spcPts val="4060"/>
              </a:lnSpc>
            </a:pPr>
            <a:r>
              <a:rPr lang="en-US" sz="2900">
                <a:solidFill>
                  <a:srgbClr val="000000"/>
                </a:solidFill>
                <a:latin typeface="Advent Pro Medium"/>
              </a:rPr>
              <a:t>L’évaluation permettra de tirer un certain nombre d’enseignements et interrogera notamment : </a:t>
            </a:r>
          </a:p>
          <a:p>
            <a:pPr algn="ctr">
              <a:lnSpc>
                <a:spcPts val="4060"/>
              </a:lnSpc>
            </a:pPr>
          </a:p>
          <a:p>
            <a:pPr>
              <a:lnSpc>
                <a:spcPts val="4060"/>
              </a:lnSpc>
            </a:pPr>
            <a:r>
              <a:rPr lang="en-US" sz="2900">
                <a:solidFill>
                  <a:srgbClr val="000000"/>
                </a:solidFill>
                <a:latin typeface="Advent Pro Medium"/>
              </a:rPr>
              <a:t>- La réduction des inégalités sociales, genrées et territoriales dans </a:t>
            </a:r>
            <a:r>
              <a:rPr lang="en-US" sz="2900">
                <a:solidFill>
                  <a:srgbClr val="01909F"/>
                </a:solidFill>
                <a:latin typeface="Advent Pro Medium Bold"/>
              </a:rPr>
              <a:t>l’accès des jeunes à la citoyenneté</a:t>
            </a:r>
            <a:r>
              <a:rPr lang="en-US" sz="2900">
                <a:solidFill>
                  <a:srgbClr val="000000"/>
                </a:solidFill>
                <a:latin typeface="Advent Pro Medium Bold"/>
              </a:rPr>
              <a:t> </a:t>
            </a:r>
            <a:r>
              <a:rPr lang="en-US" sz="2900">
                <a:solidFill>
                  <a:srgbClr val="000000"/>
                </a:solidFill>
                <a:latin typeface="Advent Pro Medium"/>
              </a:rPr>
              <a:t>et dans la sécurisation de leur parcours d’insertion socioprofessionnelle ; </a:t>
            </a:r>
          </a:p>
          <a:p>
            <a:pPr>
              <a:lnSpc>
                <a:spcPts val="4060"/>
              </a:lnSpc>
            </a:pPr>
            <a:r>
              <a:rPr lang="en-US" sz="2900">
                <a:solidFill>
                  <a:srgbClr val="000000"/>
                </a:solidFill>
                <a:latin typeface="Advent Pro Medium"/>
              </a:rPr>
              <a:t>- Les conditions de </a:t>
            </a:r>
            <a:r>
              <a:rPr lang="en-US" sz="2900">
                <a:solidFill>
                  <a:srgbClr val="01909F"/>
                </a:solidFill>
                <a:latin typeface="Advent Pro Medium Bold"/>
              </a:rPr>
              <a:t>l’évolution des pratiques des professionnels</a:t>
            </a:r>
            <a:r>
              <a:rPr lang="en-US" sz="2900">
                <a:solidFill>
                  <a:srgbClr val="000000"/>
                </a:solidFill>
                <a:latin typeface="Advent Pro Medium Bold"/>
              </a:rPr>
              <a:t> </a:t>
            </a:r>
            <a:r>
              <a:rPr lang="en-US" sz="2900">
                <a:solidFill>
                  <a:srgbClr val="000000"/>
                </a:solidFill>
                <a:latin typeface="Advent Pro Medium"/>
              </a:rPr>
              <a:t>qui accompagnent les jeunes, dans le sens d’une plus grande coordination ; </a:t>
            </a:r>
          </a:p>
          <a:p>
            <a:pPr>
              <a:lnSpc>
                <a:spcPts val="4060"/>
              </a:lnSpc>
            </a:pPr>
            <a:r>
              <a:rPr lang="en-US" sz="2900">
                <a:solidFill>
                  <a:srgbClr val="000000"/>
                </a:solidFill>
                <a:latin typeface="Advent Pro Medium"/>
              </a:rPr>
              <a:t>-L ’accélération et le renforcement de </a:t>
            </a:r>
            <a:r>
              <a:rPr lang="en-US" sz="2900">
                <a:solidFill>
                  <a:srgbClr val="01909F"/>
                </a:solidFill>
                <a:latin typeface="Advent Pro Medium Bold"/>
              </a:rPr>
              <a:t>l’intégration des politiques éducatives et de jeunesse </a:t>
            </a:r>
            <a:r>
              <a:rPr lang="en-US" sz="2900">
                <a:solidFill>
                  <a:srgbClr val="000000"/>
                </a:solidFill>
                <a:latin typeface="Advent Pro Medium"/>
              </a:rPr>
              <a:t>à l’échelle départementale. </a:t>
            </a:r>
          </a:p>
          <a:p>
            <a:pPr algn="ctr">
              <a:lnSpc>
                <a:spcPts val="4060"/>
              </a:lnSpc>
            </a:pPr>
            <a:r>
              <a:rPr lang="en-US" sz="2900">
                <a:solidFill>
                  <a:srgbClr val="000000"/>
                </a:solidFill>
                <a:latin typeface="Advent Pro Medium"/>
              </a:rPr>
              <a:t>-</a:t>
            </a:r>
          </a:p>
          <a:p>
            <a:pPr algn="ctr">
              <a:lnSpc>
                <a:spcPts val="4060"/>
              </a:lnSpc>
            </a:pPr>
            <a:r>
              <a:rPr lang="en-US" sz="2900">
                <a:solidFill>
                  <a:srgbClr val="000000"/>
                </a:solidFill>
                <a:latin typeface="Advent Pro Medium"/>
              </a:rPr>
              <a:t>Ces enseignements, tirés des différents projets territoriaux, doivent aussi permettre une montée en généralité, qui est la condition d’une appropriation du sujet par d’autres structures. </a:t>
            </a:r>
          </a:p>
          <a:p>
            <a:pPr algn="ctr">
              <a:lnSpc>
                <a:spcPts val="2520"/>
              </a:lnSpc>
            </a:pPr>
          </a:p>
          <a:p>
            <a:pPr algn="ctr">
              <a:lnSpc>
                <a:spcPts val="252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CEFEB"/>
        </a:solidFill>
      </p:bgPr>
    </p:bg>
    <p:spTree>
      <p:nvGrpSpPr>
        <p:cNvPr id="1" name=""/>
        <p:cNvGrpSpPr/>
        <p:nvPr/>
      </p:nvGrpSpPr>
      <p:grpSpPr>
        <a:xfrm>
          <a:off x="0" y="0"/>
          <a:ext cx="0" cy="0"/>
          <a:chOff x="0" y="0"/>
          <a:chExt cx="0" cy="0"/>
        </a:xfrm>
      </p:grpSpPr>
      <p:grpSp>
        <p:nvGrpSpPr>
          <p:cNvPr name="Group 2" id="2"/>
          <p:cNvGrpSpPr/>
          <p:nvPr/>
        </p:nvGrpSpPr>
        <p:grpSpPr>
          <a:xfrm rot="0">
            <a:off x="-1161622" y="3384156"/>
            <a:ext cx="8242788" cy="8229600"/>
            <a:chOff x="0" y="0"/>
            <a:chExt cx="6350000" cy="6339840"/>
          </a:xfrm>
        </p:grpSpPr>
        <p:sp>
          <p:nvSpPr>
            <p:cNvPr name="Freeform 3" id="3"/>
            <p:cNvSpPr/>
            <p:nvPr/>
          </p:nvSpPr>
          <p:spPr>
            <a:xfrm>
              <a:off x="0" y="0"/>
              <a:ext cx="6350000" cy="6339840"/>
            </a:xfrm>
            <a:custGeom>
              <a:avLst/>
              <a:gdLst/>
              <a:ahLst/>
              <a:cxnLst/>
              <a:rect r="r" b="b" t="t" l="l"/>
              <a:pathLst>
                <a:path h="6339840" w="6350000">
                  <a:moveTo>
                    <a:pt x="6350000" y="6339840"/>
                  </a:moveTo>
                  <a:lnTo>
                    <a:pt x="0" y="6339840"/>
                  </a:lnTo>
                  <a:lnTo>
                    <a:pt x="0" y="0"/>
                  </a:lnTo>
                  <a:close/>
                </a:path>
              </a:pathLst>
            </a:custGeom>
            <a:solidFill>
              <a:srgbClr val="D8B31B"/>
            </a:solidFill>
          </p:spPr>
        </p:sp>
      </p:grpSp>
      <p:grpSp>
        <p:nvGrpSpPr>
          <p:cNvPr name="Group 4" id="4"/>
          <p:cNvGrpSpPr/>
          <p:nvPr/>
        </p:nvGrpSpPr>
        <p:grpSpPr>
          <a:xfrm rot="0">
            <a:off x="6836692" y="1028700"/>
            <a:ext cx="9180302" cy="6409366"/>
            <a:chOff x="0" y="0"/>
            <a:chExt cx="12240402" cy="8545821"/>
          </a:xfrm>
        </p:grpSpPr>
        <p:sp>
          <p:nvSpPr>
            <p:cNvPr name="TextBox 5" id="5"/>
            <p:cNvSpPr txBox="true"/>
            <p:nvPr/>
          </p:nvSpPr>
          <p:spPr>
            <a:xfrm rot="0">
              <a:off x="0" y="2439238"/>
              <a:ext cx="12224167" cy="6106583"/>
            </a:xfrm>
            <a:prstGeom prst="rect">
              <a:avLst/>
            </a:prstGeom>
          </p:spPr>
          <p:txBody>
            <a:bodyPr anchor="t" rtlCol="false" tIns="0" lIns="0" bIns="0" rIns="0">
              <a:spAutoFit/>
            </a:bodyPr>
            <a:lstStyle/>
            <a:p>
              <a:pPr>
                <a:lnSpc>
                  <a:spcPts val="3335"/>
                </a:lnSpc>
              </a:pPr>
              <a:r>
                <a:rPr lang="en-US" sz="2300">
                  <a:solidFill>
                    <a:srgbClr val="01909F"/>
                  </a:solidFill>
                  <a:latin typeface="Montserrat Bold"/>
                </a:rPr>
                <a:t>L</a:t>
              </a:r>
              <a:r>
                <a:rPr lang="en-US" sz="2300">
                  <a:solidFill>
                    <a:srgbClr val="01909F"/>
                  </a:solidFill>
                  <a:latin typeface="Montserrat"/>
                </a:rPr>
                <a:t>a ligue de l’enseignement de l’Ariège porte ce projet au titre de la plateforme partenariale départementale </a:t>
              </a:r>
            </a:p>
            <a:p>
              <a:pPr algn="l">
                <a:lnSpc>
                  <a:spcPts val="3335"/>
                </a:lnSpc>
              </a:pPr>
              <a:r>
                <a:rPr lang="en-US" sz="2300">
                  <a:solidFill>
                    <a:srgbClr val="01909F"/>
                  </a:solidFill>
                  <a:latin typeface="Montserrat"/>
                </a:rPr>
                <a:t>«Territoires Educatifs » qui regroupe des représentants institutionnels, associatifs et territoriaux au sein du projet départemental pour des politiques éducatives concertées.</a:t>
              </a:r>
              <a:r>
                <a:rPr lang="en-US" sz="2300">
                  <a:solidFill>
                    <a:srgbClr val="01909F"/>
                  </a:solidFill>
                  <a:latin typeface="Montserrat"/>
                </a:rPr>
                <a:t> Elle vise le développement qualitatif des projets territoriaux par le croisement des diverses expertises, la mutualisation de ressources et la mise en cohérence des dispositifs en direction des enfants et des jeunes. Elle met également en lumière les initiatives locales et départementale en matière éducative et sociale.</a:t>
              </a:r>
            </a:p>
          </p:txBody>
        </p:sp>
        <p:sp>
          <p:nvSpPr>
            <p:cNvPr name="TextBox 6" id="6"/>
            <p:cNvSpPr txBox="true"/>
            <p:nvPr/>
          </p:nvSpPr>
          <p:spPr>
            <a:xfrm rot="0">
              <a:off x="0" y="-28575"/>
              <a:ext cx="12240402" cy="1223222"/>
            </a:xfrm>
            <a:prstGeom prst="rect">
              <a:avLst/>
            </a:prstGeom>
          </p:spPr>
          <p:txBody>
            <a:bodyPr anchor="t" rtlCol="false" tIns="0" lIns="0" bIns="0" rIns="0">
              <a:spAutoFit/>
            </a:bodyPr>
            <a:lstStyle/>
            <a:p>
              <a:pPr algn="l">
                <a:lnSpc>
                  <a:spcPts val="7374"/>
                </a:lnSpc>
              </a:pPr>
              <a:r>
                <a:rPr lang="en-US" sz="5899">
                  <a:solidFill>
                    <a:srgbClr val="01909F"/>
                  </a:solidFill>
                  <a:latin typeface="Contrail One"/>
                </a:rPr>
                <a:t>Structure porteuse:</a:t>
              </a:r>
            </a:p>
          </p:txBody>
        </p:sp>
      </p:grpSp>
      <p:pic>
        <p:nvPicPr>
          <p:cNvPr name="Picture 7" id="7"/>
          <p:cNvPicPr>
            <a:picLocks noChangeAspect="true"/>
          </p:cNvPicPr>
          <p:nvPr/>
        </p:nvPicPr>
        <p:blipFill>
          <a:blip r:embed="rId2"/>
          <a:srcRect l="0" t="0" r="0" b="0"/>
          <a:stretch>
            <a:fillRect/>
          </a:stretch>
        </p:blipFill>
        <p:spPr>
          <a:xfrm flipH="false" flipV="false" rot="0">
            <a:off x="631797" y="1028700"/>
            <a:ext cx="5668203" cy="1646366"/>
          </a:xfrm>
          <a:prstGeom prst="rect">
            <a:avLst/>
          </a:prstGeom>
        </p:spPr>
      </p:pic>
      <p:pic>
        <p:nvPicPr>
          <p:cNvPr name="Picture 8" id="8"/>
          <p:cNvPicPr>
            <a:picLocks noChangeAspect="true"/>
          </p:cNvPicPr>
          <p:nvPr/>
        </p:nvPicPr>
        <p:blipFill>
          <a:blip r:embed="rId3"/>
          <a:srcRect l="0" t="0" r="0" b="0"/>
          <a:stretch>
            <a:fillRect/>
          </a:stretch>
        </p:blipFill>
        <p:spPr>
          <a:xfrm flipH="false" flipV="false" rot="0">
            <a:off x="4715632" y="3002619"/>
            <a:ext cx="1584368" cy="1584368"/>
          </a:xfrm>
          <a:prstGeom prst="rect">
            <a:avLst/>
          </a:prstGeom>
        </p:spPr>
      </p:pic>
      <p:sp>
        <p:nvSpPr>
          <p:cNvPr name="TextBox 9" id="9"/>
          <p:cNvSpPr txBox="true"/>
          <p:nvPr/>
        </p:nvSpPr>
        <p:spPr>
          <a:xfrm rot="0">
            <a:off x="8149492" y="9636443"/>
            <a:ext cx="9757508" cy="273367"/>
          </a:xfrm>
          <a:prstGeom prst="rect">
            <a:avLst/>
          </a:prstGeom>
        </p:spPr>
        <p:txBody>
          <a:bodyPr anchor="t" rtlCol="false" tIns="0" lIns="0" bIns="0" rIns="0">
            <a:spAutoFit/>
          </a:bodyPr>
          <a:lstStyle/>
          <a:p>
            <a:pPr algn="r">
              <a:lnSpc>
                <a:spcPts val="2227"/>
              </a:lnSpc>
            </a:pPr>
            <a:r>
              <a:rPr lang="en-US" sz="1700" spc="93">
                <a:solidFill>
                  <a:srgbClr val="ECEFEB"/>
                </a:solidFill>
                <a:latin typeface="Montserrat"/>
              </a:rPr>
              <a:t>CHMI | Q4 2020</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CEFE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33909" r="0" b="46307"/>
          <a:stretch>
            <a:fillRect/>
          </a:stretch>
        </p:blipFill>
        <p:spPr>
          <a:xfrm flipH="false" flipV="false" rot="0">
            <a:off x="-481740" y="-704850"/>
            <a:ext cx="19251480" cy="2537426"/>
          </a:xfrm>
          <a:prstGeom prst="rect">
            <a:avLst/>
          </a:prstGeom>
        </p:spPr>
      </p:pic>
      <p:grpSp>
        <p:nvGrpSpPr>
          <p:cNvPr name="Group 3" id="3"/>
          <p:cNvGrpSpPr/>
          <p:nvPr/>
        </p:nvGrpSpPr>
        <p:grpSpPr>
          <a:xfrm rot="0">
            <a:off x="-1466422" y="4831956"/>
            <a:ext cx="8242788" cy="8229600"/>
            <a:chOff x="0" y="0"/>
            <a:chExt cx="6350000" cy="6339840"/>
          </a:xfrm>
        </p:grpSpPr>
        <p:sp>
          <p:nvSpPr>
            <p:cNvPr name="Freeform 4" id="4"/>
            <p:cNvSpPr/>
            <p:nvPr/>
          </p:nvSpPr>
          <p:spPr>
            <a:xfrm>
              <a:off x="0" y="0"/>
              <a:ext cx="6350000" cy="6339840"/>
            </a:xfrm>
            <a:custGeom>
              <a:avLst/>
              <a:gdLst/>
              <a:ahLst/>
              <a:cxnLst/>
              <a:rect r="r" b="b" t="t" l="l"/>
              <a:pathLst>
                <a:path h="6339840" w="6350000">
                  <a:moveTo>
                    <a:pt x="6350000" y="6339840"/>
                  </a:moveTo>
                  <a:lnTo>
                    <a:pt x="0" y="6339840"/>
                  </a:lnTo>
                  <a:lnTo>
                    <a:pt x="0" y="0"/>
                  </a:lnTo>
                  <a:close/>
                </a:path>
              </a:pathLst>
            </a:custGeom>
            <a:solidFill>
              <a:srgbClr val="01909F"/>
            </a:solidFill>
          </p:spPr>
        </p:sp>
      </p:grpSp>
      <p:grpSp>
        <p:nvGrpSpPr>
          <p:cNvPr name="Group 5" id="5"/>
          <p:cNvGrpSpPr/>
          <p:nvPr/>
        </p:nvGrpSpPr>
        <p:grpSpPr>
          <a:xfrm rot="0">
            <a:off x="1028700" y="2512717"/>
            <a:ext cx="6612776" cy="1707493"/>
            <a:chOff x="0" y="0"/>
            <a:chExt cx="8817035" cy="2276657"/>
          </a:xfrm>
        </p:grpSpPr>
        <p:sp>
          <p:nvSpPr>
            <p:cNvPr name="TextBox 6" id="6"/>
            <p:cNvSpPr txBox="true"/>
            <p:nvPr/>
          </p:nvSpPr>
          <p:spPr>
            <a:xfrm rot="0">
              <a:off x="0" y="-28575"/>
              <a:ext cx="8778952" cy="1223222"/>
            </a:xfrm>
            <a:prstGeom prst="rect">
              <a:avLst/>
            </a:prstGeom>
          </p:spPr>
          <p:txBody>
            <a:bodyPr anchor="t" rtlCol="false" tIns="0" lIns="0" bIns="0" rIns="0">
              <a:spAutoFit/>
            </a:bodyPr>
            <a:lstStyle/>
            <a:p>
              <a:pPr algn="l">
                <a:lnSpc>
                  <a:spcPts val="7374"/>
                </a:lnSpc>
              </a:pPr>
              <a:r>
                <a:rPr lang="en-US" sz="5899">
                  <a:solidFill>
                    <a:srgbClr val="01909F"/>
                  </a:solidFill>
                  <a:latin typeface="Contrail One"/>
                </a:rPr>
                <a:t>Résumé du projet</a:t>
              </a:r>
            </a:p>
          </p:txBody>
        </p:sp>
        <p:sp>
          <p:nvSpPr>
            <p:cNvPr name="TextBox 7" id="7"/>
            <p:cNvSpPr txBox="true"/>
            <p:nvPr/>
          </p:nvSpPr>
          <p:spPr>
            <a:xfrm rot="0">
              <a:off x="0" y="1498782"/>
              <a:ext cx="8817035" cy="777875"/>
            </a:xfrm>
            <a:prstGeom prst="rect">
              <a:avLst/>
            </a:prstGeom>
          </p:spPr>
          <p:txBody>
            <a:bodyPr anchor="t" rtlCol="false" tIns="0" lIns="0" bIns="0" rIns="0">
              <a:spAutoFit/>
            </a:bodyPr>
            <a:lstStyle/>
            <a:p>
              <a:pPr algn="l">
                <a:lnSpc>
                  <a:spcPts val="5002"/>
                </a:lnSpc>
              </a:pPr>
            </a:p>
          </p:txBody>
        </p:sp>
      </p:grpSp>
      <p:sp>
        <p:nvSpPr>
          <p:cNvPr name="TextBox 8" id="8"/>
          <p:cNvSpPr txBox="true"/>
          <p:nvPr/>
        </p:nvSpPr>
        <p:spPr>
          <a:xfrm rot="0">
            <a:off x="8149492" y="9636443"/>
            <a:ext cx="9757508" cy="273367"/>
          </a:xfrm>
          <a:prstGeom prst="rect">
            <a:avLst/>
          </a:prstGeom>
        </p:spPr>
        <p:txBody>
          <a:bodyPr anchor="t" rtlCol="false" tIns="0" lIns="0" bIns="0" rIns="0">
            <a:spAutoFit/>
          </a:bodyPr>
          <a:lstStyle/>
          <a:p>
            <a:pPr algn="r">
              <a:lnSpc>
                <a:spcPts val="2227"/>
              </a:lnSpc>
            </a:pPr>
            <a:r>
              <a:rPr lang="en-US" sz="1700" spc="93">
                <a:solidFill>
                  <a:srgbClr val="ECEFEB"/>
                </a:solidFill>
                <a:latin typeface="Montserrat"/>
              </a:rPr>
              <a:t>CHMI | Q4 2020</a:t>
            </a:r>
          </a:p>
        </p:txBody>
      </p:sp>
      <p:sp>
        <p:nvSpPr>
          <p:cNvPr name="TextBox 9" id="9"/>
          <p:cNvSpPr txBox="true"/>
          <p:nvPr/>
        </p:nvSpPr>
        <p:spPr>
          <a:xfrm rot="0">
            <a:off x="7958992" y="2846705"/>
            <a:ext cx="9300308" cy="6332538"/>
          </a:xfrm>
          <a:prstGeom prst="rect">
            <a:avLst/>
          </a:prstGeom>
        </p:spPr>
        <p:txBody>
          <a:bodyPr anchor="t" rtlCol="false" tIns="0" lIns="0" bIns="0" rIns="0">
            <a:spAutoFit/>
          </a:bodyPr>
          <a:lstStyle/>
          <a:p>
            <a:pPr>
              <a:lnSpc>
                <a:spcPts val="3842"/>
              </a:lnSpc>
            </a:pPr>
            <a:r>
              <a:rPr lang="en-US" sz="2650">
                <a:solidFill>
                  <a:srgbClr val="01909F"/>
                </a:solidFill>
                <a:latin typeface="Montserrat Bold"/>
              </a:rPr>
              <a:t>Développement de deux pépinières dédiées au soutien des jeunes dans la création d’activités (associatives, sociales, culturelles, économiques, humanitaires, solidaires, citoyennes, …). </a:t>
            </a:r>
          </a:p>
          <a:p>
            <a:pPr>
              <a:lnSpc>
                <a:spcPts val="3842"/>
              </a:lnSpc>
            </a:pPr>
            <a:r>
              <a:rPr lang="en-US" sz="2650">
                <a:solidFill>
                  <a:srgbClr val="01909F"/>
                </a:solidFill>
                <a:latin typeface="Montserrat Bold"/>
              </a:rPr>
              <a:t>Ces pépinières collaboratives réuniront, autour des jeunes, des professionnels et des forces vives locales, pour accompagner le droit à l’expérimentation. </a:t>
            </a:r>
          </a:p>
          <a:p>
            <a:pPr>
              <a:lnSpc>
                <a:spcPts val="3842"/>
              </a:lnSpc>
            </a:pPr>
            <a:r>
              <a:rPr lang="en-US" sz="2650">
                <a:solidFill>
                  <a:srgbClr val="01909F"/>
                </a:solidFill>
                <a:latin typeface="Montserrat Bold"/>
              </a:rPr>
              <a:t>Elles seront accolées à des structures existantes dans deux EPCI. Elles auront un ancrage territorial fort mais auront vocation à être essaimées sur les 6 autres EPCI ariégeoises à partir d’un réseau d’acteurs et d'une coordination départementale. </a:t>
            </a:r>
          </a:p>
          <a:p>
            <a:pPr algn="l">
              <a:lnSpc>
                <a:spcPts val="4132"/>
              </a:lnSpc>
            </a:pP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ECEFEB"/>
        </a:solidFill>
      </p:bgPr>
    </p:bg>
    <p:spTree>
      <p:nvGrpSpPr>
        <p:cNvPr id="1" name=""/>
        <p:cNvGrpSpPr/>
        <p:nvPr/>
      </p:nvGrpSpPr>
      <p:grpSpPr>
        <a:xfrm>
          <a:off x="0" y="0"/>
          <a:ext cx="0" cy="0"/>
          <a:chOff x="0" y="0"/>
          <a:chExt cx="0" cy="0"/>
        </a:xfrm>
      </p:grpSpPr>
      <p:sp>
        <p:nvSpPr>
          <p:cNvPr name="TextBox 2" id="2"/>
          <p:cNvSpPr txBox="true"/>
          <p:nvPr/>
        </p:nvSpPr>
        <p:spPr>
          <a:xfrm rot="0">
            <a:off x="1028700" y="1000125"/>
            <a:ext cx="6584214" cy="924560"/>
          </a:xfrm>
          <a:prstGeom prst="rect">
            <a:avLst/>
          </a:prstGeom>
        </p:spPr>
        <p:txBody>
          <a:bodyPr anchor="t" rtlCol="false" tIns="0" lIns="0" bIns="0" rIns="0">
            <a:spAutoFit/>
          </a:bodyPr>
          <a:lstStyle/>
          <a:p>
            <a:pPr algn="l">
              <a:lnSpc>
                <a:spcPts val="7374"/>
              </a:lnSpc>
            </a:pPr>
            <a:r>
              <a:rPr lang="en-US" sz="5899">
                <a:solidFill>
                  <a:srgbClr val="01909F"/>
                </a:solidFill>
                <a:latin typeface="Contrail One"/>
              </a:rPr>
              <a:t>Objectifs</a:t>
            </a:r>
          </a:p>
        </p:txBody>
      </p:sp>
      <p:sp>
        <p:nvSpPr>
          <p:cNvPr name="TextBox 3" id="3"/>
          <p:cNvSpPr txBox="true"/>
          <p:nvPr/>
        </p:nvSpPr>
        <p:spPr>
          <a:xfrm rot="0">
            <a:off x="8149492" y="9636443"/>
            <a:ext cx="9757508" cy="273367"/>
          </a:xfrm>
          <a:prstGeom prst="rect">
            <a:avLst/>
          </a:prstGeom>
        </p:spPr>
        <p:txBody>
          <a:bodyPr anchor="t" rtlCol="false" tIns="0" lIns="0" bIns="0" rIns="0">
            <a:spAutoFit/>
          </a:bodyPr>
          <a:lstStyle/>
          <a:p>
            <a:pPr algn="r">
              <a:lnSpc>
                <a:spcPts val="2227"/>
              </a:lnSpc>
            </a:pPr>
            <a:r>
              <a:rPr lang="en-US" sz="1700" spc="93">
                <a:solidFill>
                  <a:srgbClr val="ECEFEB"/>
                </a:solidFill>
                <a:latin typeface="Montserrat"/>
              </a:rPr>
              <a:t>CHMI | Q4 2020</a:t>
            </a:r>
          </a:p>
        </p:txBody>
      </p:sp>
      <p:grpSp>
        <p:nvGrpSpPr>
          <p:cNvPr name="Group 4" id="4"/>
          <p:cNvGrpSpPr/>
          <p:nvPr/>
        </p:nvGrpSpPr>
        <p:grpSpPr>
          <a:xfrm rot="0">
            <a:off x="-1161622" y="3384156"/>
            <a:ext cx="8242788" cy="8229600"/>
            <a:chOff x="0" y="0"/>
            <a:chExt cx="6350000" cy="6339840"/>
          </a:xfrm>
        </p:grpSpPr>
        <p:sp>
          <p:nvSpPr>
            <p:cNvPr name="Freeform 5" id="5"/>
            <p:cNvSpPr/>
            <p:nvPr/>
          </p:nvSpPr>
          <p:spPr>
            <a:xfrm>
              <a:off x="0" y="0"/>
              <a:ext cx="6350000" cy="6339840"/>
            </a:xfrm>
            <a:custGeom>
              <a:avLst/>
              <a:gdLst/>
              <a:ahLst/>
              <a:cxnLst/>
              <a:rect r="r" b="b" t="t" l="l"/>
              <a:pathLst>
                <a:path h="6339840" w="6350000">
                  <a:moveTo>
                    <a:pt x="6350000" y="6339840"/>
                  </a:moveTo>
                  <a:lnTo>
                    <a:pt x="0" y="6339840"/>
                  </a:lnTo>
                  <a:lnTo>
                    <a:pt x="0" y="0"/>
                  </a:lnTo>
                  <a:close/>
                </a:path>
              </a:pathLst>
            </a:custGeom>
            <a:solidFill>
              <a:srgbClr val="FFBD59"/>
            </a:solidFill>
          </p:spPr>
        </p:sp>
      </p:grpSp>
      <p:grpSp>
        <p:nvGrpSpPr>
          <p:cNvPr name="Group 6" id="6"/>
          <p:cNvGrpSpPr/>
          <p:nvPr/>
        </p:nvGrpSpPr>
        <p:grpSpPr>
          <a:xfrm rot="0">
            <a:off x="3986752" y="1338690"/>
            <a:ext cx="13712809" cy="8201868"/>
            <a:chOff x="0" y="0"/>
            <a:chExt cx="18283745" cy="10935824"/>
          </a:xfrm>
        </p:grpSpPr>
        <p:sp>
          <p:nvSpPr>
            <p:cNvPr name="TextBox 7" id="7"/>
            <p:cNvSpPr txBox="true"/>
            <p:nvPr/>
          </p:nvSpPr>
          <p:spPr>
            <a:xfrm rot="0">
              <a:off x="0" y="1398189"/>
              <a:ext cx="18277072" cy="1942042"/>
            </a:xfrm>
            <a:prstGeom prst="rect">
              <a:avLst/>
            </a:prstGeom>
          </p:spPr>
          <p:txBody>
            <a:bodyPr anchor="t" rtlCol="false" tIns="0" lIns="0" bIns="0" rIns="0">
              <a:spAutoFit/>
            </a:bodyPr>
            <a:lstStyle/>
            <a:p>
              <a:pPr>
                <a:lnSpc>
                  <a:spcPts val="2972"/>
                </a:lnSpc>
              </a:pPr>
              <a:r>
                <a:rPr lang="en-US" sz="2050">
                  <a:solidFill>
                    <a:srgbClr val="303030"/>
                  </a:solidFill>
                  <a:latin typeface="Montserrat"/>
                </a:rPr>
                <a:t>Accompagner, inspirer et faciliter les projets des jeunes citoyens, veiller à leur implantation dans le panorama Ariégeois par leurs actions et initiatives innovantes.</a:t>
              </a:r>
            </a:p>
            <a:p>
              <a:pPr algn="l">
                <a:lnSpc>
                  <a:spcPts val="2972"/>
                </a:lnSpc>
              </a:pPr>
              <a:r>
                <a:rPr lang="en-US" sz="2050">
                  <a:solidFill>
                    <a:srgbClr val="303030"/>
                  </a:solidFill>
                  <a:latin typeface="Montserrat"/>
                </a:rPr>
                <a:t>Ces projets de création d'entreprises, d'artisanat, d'association, d'événementiel, de bénévolat voient le jour au sein de campus ruraux de projets, véritables pépinières d'initiatives.</a:t>
              </a:r>
            </a:p>
          </p:txBody>
        </p:sp>
        <p:sp>
          <p:nvSpPr>
            <p:cNvPr name="TextBox 8" id="8"/>
            <p:cNvSpPr txBox="true"/>
            <p:nvPr/>
          </p:nvSpPr>
          <p:spPr>
            <a:xfrm rot="0">
              <a:off x="0" y="-47625"/>
              <a:ext cx="18283745" cy="1021292"/>
            </a:xfrm>
            <a:prstGeom prst="rect">
              <a:avLst/>
            </a:prstGeom>
          </p:spPr>
          <p:txBody>
            <a:bodyPr anchor="t" rtlCol="false" tIns="0" lIns="0" bIns="0" rIns="0">
              <a:spAutoFit/>
            </a:bodyPr>
            <a:lstStyle/>
            <a:p>
              <a:pPr algn="l">
                <a:lnSpc>
                  <a:spcPts val="3190"/>
                </a:lnSpc>
              </a:pPr>
              <a:r>
                <a:rPr lang="en-US" sz="2200" spc="219">
                  <a:solidFill>
                    <a:srgbClr val="01909F"/>
                  </a:solidFill>
                  <a:latin typeface="Montserrat Bold"/>
                </a:rPr>
                <a:t>OBJECTIF 1: CRÉER LES CONDITIONS D’ACCOMPAGNEMENT DU PARCOURS DU JEUNE VERS L’INSERTION, LA CITOYENNETÉ SOCIALE ET L’ÉMANCIPATION </a:t>
              </a:r>
            </a:p>
          </p:txBody>
        </p:sp>
        <p:sp>
          <p:nvSpPr>
            <p:cNvPr name="TextBox 9" id="9"/>
            <p:cNvSpPr txBox="true"/>
            <p:nvPr/>
          </p:nvSpPr>
          <p:spPr>
            <a:xfrm rot="0">
              <a:off x="0" y="5646806"/>
              <a:ext cx="18277072" cy="1446742"/>
            </a:xfrm>
            <a:prstGeom prst="rect">
              <a:avLst/>
            </a:prstGeom>
          </p:spPr>
          <p:txBody>
            <a:bodyPr anchor="t" rtlCol="false" tIns="0" lIns="0" bIns="0" rIns="0">
              <a:spAutoFit/>
            </a:bodyPr>
            <a:lstStyle/>
            <a:p>
              <a:pPr algn="l">
                <a:lnSpc>
                  <a:spcPts val="2972"/>
                </a:lnSpc>
              </a:pPr>
              <a:r>
                <a:rPr lang="en-US" sz="2050">
                  <a:solidFill>
                    <a:srgbClr val="303030"/>
                  </a:solidFill>
                  <a:latin typeface="Montserrat"/>
                </a:rPr>
                <a:t>Travailler ensemble à la place des jeunesses dans les territoires ruraux, au sein des conseils municipaux, dans la vie active et la vie de la cité, par un travail de fond sur les questions inter-générationnelles et la formation des élus et des jeunesses.</a:t>
              </a:r>
            </a:p>
          </p:txBody>
        </p:sp>
        <p:sp>
          <p:nvSpPr>
            <p:cNvPr name="TextBox 10" id="10"/>
            <p:cNvSpPr txBox="true"/>
            <p:nvPr/>
          </p:nvSpPr>
          <p:spPr>
            <a:xfrm rot="0">
              <a:off x="0" y="4200992"/>
              <a:ext cx="18283745" cy="1021292"/>
            </a:xfrm>
            <a:prstGeom prst="rect">
              <a:avLst/>
            </a:prstGeom>
          </p:spPr>
          <p:txBody>
            <a:bodyPr anchor="t" rtlCol="false" tIns="0" lIns="0" bIns="0" rIns="0">
              <a:spAutoFit/>
            </a:bodyPr>
            <a:lstStyle/>
            <a:p>
              <a:pPr algn="l">
                <a:lnSpc>
                  <a:spcPts val="3190"/>
                </a:lnSpc>
              </a:pPr>
              <a:r>
                <a:rPr lang="en-US" sz="2200" spc="219">
                  <a:solidFill>
                    <a:srgbClr val="01909F"/>
                  </a:solidFill>
                  <a:latin typeface="Montserrat Bold"/>
                </a:rPr>
                <a:t>OBJECTIF 2: CO-CONSTRUIRE UN DIALOGUE STRUCTURÉ ENTRE JEUNES ET ACTEURS</a:t>
              </a:r>
            </a:p>
          </p:txBody>
        </p:sp>
        <p:sp>
          <p:nvSpPr>
            <p:cNvPr name="TextBox 11" id="11"/>
            <p:cNvSpPr txBox="true"/>
            <p:nvPr/>
          </p:nvSpPr>
          <p:spPr>
            <a:xfrm rot="0">
              <a:off x="0" y="9984382"/>
              <a:ext cx="18277072" cy="951442"/>
            </a:xfrm>
            <a:prstGeom prst="rect">
              <a:avLst/>
            </a:prstGeom>
          </p:spPr>
          <p:txBody>
            <a:bodyPr anchor="t" rtlCol="false" tIns="0" lIns="0" bIns="0" rIns="0">
              <a:spAutoFit/>
            </a:bodyPr>
            <a:lstStyle/>
            <a:p>
              <a:pPr algn="l">
                <a:lnSpc>
                  <a:spcPts val="2972"/>
                </a:lnSpc>
              </a:pPr>
              <a:r>
                <a:rPr lang="en-US" sz="2050">
                  <a:solidFill>
                    <a:srgbClr val="303030"/>
                  </a:solidFill>
                  <a:latin typeface="Montserrat"/>
                </a:rPr>
                <a:t>Par la création d'un collectif de mentors,  et le tissage en toile d'araignée d'un réseau  de professionnels et d'acteurs éducatifs sur-mesure et concordant autour des jeunes et de leurs actions</a:t>
              </a:r>
            </a:p>
          </p:txBody>
        </p:sp>
        <p:sp>
          <p:nvSpPr>
            <p:cNvPr name="TextBox 12" id="12"/>
            <p:cNvSpPr txBox="true"/>
            <p:nvPr/>
          </p:nvSpPr>
          <p:spPr>
            <a:xfrm rot="0">
              <a:off x="0" y="8005168"/>
              <a:ext cx="18283745" cy="1554692"/>
            </a:xfrm>
            <a:prstGeom prst="rect">
              <a:avLst/>
            </a:prstGeom>
          </p:spPr>
          <p:txBody>
            <a:bodyPr anchor="t" rtlCol="false" tIns="0" lIns="0" bIns="0" rIns="0">
              <a:spAutoFit/>
            </a:bodyPr>
            <a:lstStyle/>
            <a:p>
              <a:pPr algn="l">
                <a:lnSpc>
                  <a:spcPts val="3190"/>
                </a:lnSpc>
              </a:pPr>
              <a:r>
                <a:rPr lang="en-US" sz="2200" spc="219">
                  <a:solidFill>
                    <a:srgbClr val="01909F"/>
                  </a:solidFill>
                  <a:latin typeface="Montserrat Bold"/>
                </a:rPr>
                <a:t>OBJECTIF 3:OBJECTIF 3: FORMER ET RÉUNIR UN RÉSEAU D’ACTEURS ÉDUCATIFS, SOCIAUX ET ÉCONOMIQUES, ACCULTURÉS AUTOUR DES PROBLÉMATIQUES JEUNESSE</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a:blip r:embed="rId2"/>
          <a:srcRect l="0" t="7943" r="0" b="7943"/>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4789946" y="1999867"/>
            <a:ext cx="8708108" cy="6287267"/>
            <a:chOff x="0" y="0"/>
            <a:chExt cx="11610811" cy="8383022"/>
          </a:xfrm>
        </p:grpSpPr>
        <p:sp>
          <p:nvSpPr>
            <p:cNvPr name="TextBox 3" id="3"/>
            <p:cNvSpPr txBox="true"/>
            <p:nvPr/>
          </p:nvSpPr>
          <p:spPr>
            <a:xfrm rot="0">
              <a:off x="15400" y="7864439"/>
              <a:ext cx="11595411" cy="518583"/>
            </a:xfrm>
            <a:prstGeom prst="rect">
              <a:avLst/>
            </a:prstGeom>
          </p:spPr>
          <p:txBody>
            <a:bodyPr anchor="t" rtlCol="false" tIns="0" lIns="0" bIns="0" rIns="0">
              <a:spAutoFit/>
            </a:bodyPr>
            <a:lstStyle/>
            <a:p>
              <a:pPr algn="ctr">
                <a:lnSpc>
                  <a:spcPts val="3335"/>
                </a:lnSpc>
              </a:pPr>
            </a:p>
          </p:txBody>
        </p:sp>
        <p:sp>
          <p:nvSpPr>
            <p:cNvPr name="TextBox 4" id="4"/>
            <p:cNvSpPr txBox="true"/>
            <p:nvPr/>
          </p:nvSpPr>
          <p:spPr>
            <a:xfrm rot="0">
              <a:off x="0" y="2491977"/>
              <a:ext cx="11610811" cy="3054562"/>
            </a:xfrm>
            <a:prstGeom prst="rect">
              <a:avLst/>
            </a:prstGeom>
          </p:spPr>
          <p:txBody>
            <a:bodyPr anchor="t" rtlCol="false" tIns="0" lIns="0" bIns="0" rIns="0">
              <a:spAutoFit/>
            </a:bodyPr>
            <a:lstStyle/>
            <a:p>
              <a:pPr algn="ctr">
                <a:lnSpc>
                  <a:spcPts val="3375"/>
                </a:lnSpc>
              </a:pPr>
              <a:r>
                <a:rPr lang="en-US" sz="2699">
                  <a:solidFill>
                    <a:srgbClr val="01909F"/>
                  </a:solidFill>
                  <a:latin typeface="Contrail One"/>
                </a:rPr>
                <a:t>Création de campus ruraux de projets sur deux territoires Ariégeois à réalités géographiques et structurelles différentes et dans le cadre d’une coordination départementale à fonction d’accompagnement et d’observatoire.</a:t>
              </a:r>
            </a:p>
            <a:p>
              <a:pPr algn="ctr">
                <a:lnSpc>
                  <a:spcPts val="3374"/>
                </a:lnSpc>
              </a:pPr>
              <a:r>
                <a:rPr lang="en-US" sz="2700">
                  <a:solidFill>
                    <a:srgbClr val="01909F"/>
                  </a:solidFill>
                  <a:latin typeface="Contrail One"/>
                </a:rPr>
                <a:t>Présentation des deux territoires pilotes...</a:t>
              </a:r>
            </a:p>
            <a:p>
              <a:pPr algn="ctr">
                <a:lnSpc>
                  <a:spcPts val="1250"/>
                </a:lnSpc>
              </a:pPr>
            </a:p>
          </p:txBody>
        </p:sp>
        <p:sp>
          <p:nvSpPr>
            <p:cNvPr name="TextBox 5" id="5"/>
            <p:cNvSpPr txBox="true"/>
            <p:nvPr/>
          </p:nvSpPr>
          <p:spPr>
            <a:xfrm rot="0">
              <a:off x="11167" y="-95250"/>
              <a:ext cx="11599644" cy="2067983"/>
            </a:xfrm>
            <a:prstGeom prst="rect">
              <a:avLst/>
            </a:prstGeom>
          </p:spPr>
          <p:txBody>
            <a:bodyPr anchor="t" rtlCol="false" tIns="0" lIns="0" bIns="0" rIns="0">
              <a:spAutoFit/>
            </a:bodyPr>
            <a:lstStyle/>
            <a:p>
              <a:pPr algn="ctr">
                <a:lnSpc>
                  <a:spcPts val="6380"/>
                </a:lnSpc>
              </a:pPr>
              <a:r>
                <a:rPr lang="en-US" sz="4400" spc="220">
                  <a:solidFill>
                    <a:srgbClr val="D8B31B"/>
                  </a:solidFill>
                  <a:latin typeface="Montserrat"/>
                </a:rPr>
                <a:t>TERRITOIRE ET ECHELLE D'INTERVENTION</a:t>
              </a:r>
            </a:p>
          </p:txBody>
        </p:sp>
      </p:grpSp>
      <p:sp>
        <p:nvSpPr>
          <p:cNvPr name="TextBox 6" id="6"/>
          <p:cNvSpPr txBox="true"/>
          <p:nvPr/>
        </p:nvSpPr>
        <p:spPr>
          <a:xfrm rot="0">
            <a:off x="8149492" y="9636443"/>
            <a:ext cx="9757508" cy="273367"/>
          </a:xfrm>
          <a:prstGeom prst="rect">
            <a:avLst/>
          </a:prstGeom>
        </p:spPr>
        <p:txBody>
          <a:bodyPr anchor="t" rtlCol="false" tIns="0" lIns="0" bIns="0" rIns="0">
            <a:spAutoFit/>
          </a:bodyPr>
          <a:lstStyle/>
          <a:p>
            <a:pPr algn="r">
              <a:lnSpc>
                <a:spcPts val="2227"/>
              </a:lnSpc>
            </a:pPr>
            <a:r>
              <a:rPr lang="en-US" sz="1700" spc="93">
                <a:solidFill>
                  <a:srgbClr val="303030"/>
                </a:solidFill>
                <a:latin typeface="Montserrat"/>
              </a:rPr>
              <a:t>CHMI | Q4 2020</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sp>
        <p:nvSpPr>
          <p:cNvPr name="AutoShape 2" id="2"/>
          <p:cNvSpPr/>
          <p:nvPr/>
        </p:nvSpPr>
        <p:spPr>
          <a:xfrm rot="0">
            <a:off x="9144000" y="5067300"/>
            <a:ext cx="10092089" cy="5969818"/>
          </a:xfrm>
          <a:prstGeom prst="rect">
            <a:avLst/>
          </a:prstGeom>
          <a:solidFill>
            <a:srgbClr val="869BA6"/>
          </a:solidFill>
        </p:spPr>
      </p:sp>
      <p:pic>
        <p:nvPicPr>
          <p:cNvPr name="Picture 3" id="3"/>
          <p:cNvPicPr>
            <a:picLocks noChangeAspect="true"/>
          </p:cNvPicPr>
          <p:nvPr/>
        </p:nvPicPr>
        <p:blipFill>
          <a:blip r:embed="rId2"/>
          <a:srcRect l="0" t="11963" r="0" b="11963"/>
          <a:stretch>
            <a:fillRect/>
          </a:stretch>
        </p:blipFill>
        <p:spPr>
          <a:xfrm flipH="false" flipV="false" rot="0">
            <a:off x="9155579" y="-178820"/>
            <a:ext cx="9390982" cy="5322320"/>
          </a:xfrm>
          <a:prstGeom prst="rect">
            <a:avLst/>
          </a:prstGeom>
        </p:spPr>
      </p:pic>
      <p:pic>
        <p:nvPicPr>
          <p:cNvPr name="Picture 4" id="4"/>
          <p:cNvPicPr>
            <a:picLocks noChangeAspect="true"/>
          </p:cNvPicPr>
          <p:nvPr/>
        </p:nvPicPr>
        <p:blipFill>
          <a:blip r:embed="rId3"/>
          <a:srcRect l="0" t="7074" r="0" b="7074"/>
          <a:stretch>
            <a:fillRect/>
          </a:stretch>
        </p:blipFill>
        <p:spPr>
          <a:xfrm flipH="false" flipV="false" rot="0">
            <a:off x="-216934" y="5143500"/>
            <a:ext cx="9372513" cy="5359257"/>
          </a:xfrm>
          <a:prstGeom prst="rect">
            <a:avLst/>
          </a:prstGeom>
        </p:spPr>
      </p:pic>
      <p:grpSp>
        <p:nvGrpSpPr>
          <p:cNvPr name="Group 5" id="5"/>
          <p:cNvGrpSpPr/>
          <p:nvPr/>
        </p:nvGrpSpPr>
        <p:grpSpPr>
          <a:xfrm rot="0">
            <a:off x="912221" y="518278"/>
            <a:ext cx="7114203" cy="3928123"/>
            <a:chOff x="0" y="0"/>
            <a:chExt cx="9485604" cy="5237498"/>
          </a:xfrm>
        </p:grpSpPr>
        <p:sp>
          <p:nvSpPr>
            <p:cNvPr name="TextBox 6" id="6"/>
            <p:cNvSpPr txBox="true"/>
            <p:nvPr/>
          </p:nvSpPr>
          <p:spPr>
            <a:xfrm rot="0">
              <a:off x="172811" y="-38100"/>
              <a:ext cx="9139982" cy="1138767"/>
            </a:xfrm>
            <a:prstGeom prst="rect">
              <a:avLst/>
            </a:prstGeom>
          </p:spPr>
          <p:txBody>
            <a:bodyPr anchor="t" rtlCol="false" tIns="0" lIns="0" bIns="0" rIns="0">
              <a:spAutoFit/>
            </a:bodyPr>
            <a:lstStyle/>
            <a:p>
              <a:pPr algn="ctr">
                <a:lnSpc>
                  <a:spcPts val="3499"/>
                </a:lnSpc>
              </a:pPr>
              <a:r>
                <a:rPr lang="en-US" sz="2499" spc="124">
                  <a:solidFill>
                    <a:srgbClr val="ECEFEB"/>
                  </a:solidFill>
                  <a:latin typeface="Montserrat"/>
                </a:rPr>
                <a:t>COMMUNAUTÉ D'AGGLOMÉRATION ARIZE _ LEZE</a:t>
              </a:r>
            </a:p>
          </p:txBody>
        </p:sp>
        <p:sp>
          <p:nvSpPr>
            <p:cNvPr name="TextBox 7" id="7"/>
            <p:cNvSpPr txBox="true"/>
            <p:nvPr/>
          </p:nvSpPr>
          <p:spPr>
            <a:xfrm rot="0">
              <a:off x="0" y="1338597"/>
              <a:ext cx="9485604" cy="3898900"/>
            </a:xfrm>
            <a:prstGeom prst="rect">
              <a:avLst/>
            </a:prstGeom>
          </p:spPr>
          <p:txBody>
            <a:bodyPr anchor="t" rtlCol="false" tIns="0" lIns="0" bIns="0" rIns="0">
              <a:spAutoFit/>
            </a:bodyPr>
            <a:lstStyle/>
            <a:p>
              <a:pPr algn="ctr">
                <a:lnSpc>
                  <a:spcPts val="2319"/>
                </a:lnSpc>
              </a:pPr>
              <a:r>
                <a:rPr lang="en-US" sz="1599">
                  <a:solidFill>
                    <a:srgbClr val="ECEFEB"/>
                  </a:solidFill>
                  <a:latin typeface="Montserrat"/>
                </a:rPr>
                <a:t>Le projet prendra ici appui sur le Pôle d’innovation collaborative au sein duquel se trouvent un Fab Lab, un espace de co-working et un hôtel d’entreprise, mais aussi un service jeunesse et sa caravane citoyenne à partir desquels l’action pourra émerger, prendre forme et se transformer pour permettre de révéler la typicité de ce territoire. </a:t>
              </a:r>
            </a:p>
            <a:p>
              <a:pPr algn="ctr">
                <a:lnSpc>
                  <a:spcPts val="2319"/>
                </a:lnSpc>
              </a:pPr>
              <a:r>
                <a:rPr lang="en-US" sz="1599">
                  <a:solidFill>
                    <a:srgbClr val="ECEFEB"/>
                  </a:solidFill>
                  <a:latin typeface="Montserrat"/>
                </a:rPr>
                <a:t>Avec un enjeu majeur sur les questions de ruralité et de mobilités, le territoire à l’avantage de se situer à moins de 40 minutes de la périphérie Toulousaine, bassin d’emploi à forte attractivité pour les jeunesses d’Occitanie. </a:t>
              </a:r>
            </a:p>
            <a:p>
              <a:pPr algn="ctr">
                <a:lnSpc>
                  <a:spcPts val="2319"/>
                </a:lnSpc>
              </a:pPr>
              <a:r>
                <a:rPr lang="en-US" sz="1599">
                  <a:solidFill>
                    <a:srgbClr val="ECEFEB"/>
                  </a:solidFill>
                  <a:latin typeface="Arimo Bold"/>
                </a:rPr>
                <a:t>        </a:t>
              </a:r>
            </a:p>
          </p:txBody>
        </p:sp>
      </p:grpSp>
      <p:grpSp>
        <p:nvGrpSpPr>
          <p:cNvPr name="Group 8" id="8"/>
          <p:cNvGrpSpPr/>
          <p:nvPr/>
        </p:nvGrpSpPr>
        <p:grpSpPr>
          <a:xfrm rot="0">
            <a:off x="10335597" y="5781543"/>
            <a:ext cx="6923703" cy="4083171"/>
            <a:chOff x="0" y="0"/>
            <a:chExt cx="9231604" cy="5444228"/>
          </a:xfrm>
        </p:grpSpPr>
        <p:sp>
          <p:nvSpPr>
            <p:cNvPr name="TextBox 9" id="9"/>
            <p:cNvSpPr txBox="true"/>
            <p:nvPr/>
          </p:nvSpPr>
          <p:spPr>
            <a:xfrm rot="0">
              <a:off x="168183" y="-38100"/>
              <a:ext cx="8895237" cy="546100"/>
            </a:xfrm>
            <a:prstGeom prst="rect">
              <a:avLst/>
            </a:prstGeom>
          </p:spPr>
          <p:txBody>
            <a:bodyPr anchor="t" rtlCol="false" tIns="0" lIns="0" bIns="0" rIns="0">
              <a:spAutoFit/>
            </a:bodyPr>
            <a:lstStyle/>
            <a:p>
              <a:pPr algn="ctr">
                <a:lnSpc>
                  <a:spcPts val="3499"/>
                </a:lnSpc>
              </a:pPr>
              <a:r>
                <a:rPr lang="en-US" sz="2499" spc="124">
                  <a:solidFill>
                    <a:srgbClr val="ECEFEB"/>
                  </a:solidFill>
                  <a:latin typeface="Montserrat"/>
                </a:rPr>
                <a:t>AGGLOMERATION FOIX - VARILHES</a:t>
              </a:r>
            </a:p>
          </p:txBody>
        </p:sp>
        <p:sp>
          <p:nvSpPr>
            <p:cNvPr name="TextBox 10" id="10"/>
            <p:cNvSpPr txBox="true"/>
            <p:nvPr/>
          </p:nvSpPr>
          <p:spPr>
            <a:xfrm rot="0">
              <a:off x="0" y="759621"/>
              <a:ext cx="9231604" cy="4684607"/>
            </a:xfrm>
            <a:prstGeom prst="rect">
              <a:avLst/>
            </a:prstGeom>
          </p:spPr>
          <p:txBody>
            <a:bodyPr anchor="t" rtlCol="false" tIns="0" lIns="0" bIns="0" rIns="0">
              <a:spAutoFit/>
            </a:bodyPr>
            <a:lstStyle/>
            <a:p>
              <a:pPr algn="ctr">
                <a:lnSpc>
                  <a:spcPts val="2319"/>
                </a:lnSpc>
              </a:pPr>
              <a:r>
                <a:rPr lang="en-US" sz="1600">
                  <a:solidFill>
                    <a:srgbClr val="ECEFEB"/>
                  </a:solidFill>
                  <a:latin typeface="Montserrat"/>
                </a:rPr>
                <a:t>Via le support de l’association PAAJIP et de son pôle jeunesse collaboratif. Il rassemble des professionnels de la jeunesse dans une démarche décloisonnée de co-construction et d'innovation sociale sur les cinq champs suivants : loisirs, prévention, accompagnement social, engagement, accompagnement à la scolarité. </a:t>
              </a:r>
            </a:p>
            <a:p>
              <a:pPr algn="ctr">
                <a:lnSpc>
                  <a:spcPts val="2320"/>
                </a:lnSpc>
              </a:pPr>
              <a:r>
                <a:rPr lang="en-US" sz="1600">
                  <a:solidFill>
                    <a:srgbClr val="ECEFEB"/>
                  </a:solidFill>
                  <a:latin typeface="Montserrat"/>
                </a:rPr>
                <a:t>Ce territoire plus urbain regroupe 1 collège, 2 lycées, 1 CFA, un centre de formation de la CCI, un pôle universitaire de 400 étudiants. Il en est, de fait, point de passage obligé pour la jeunesse Ariègeoise et deviendra, grâce à la création d’un bâtiment dédié, un lieu essentiel de diffusion de l’information et de rencontres permettant la naissance d’initiatives nouvelles.</a:t>
              </a:r>
            </a:p>
            <a:p>
              <a:pPr algn="ctr">
                <a:lnSpc>
                  <a:spcPts val="2320"/>
                </a:lnSpc>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a:blip r:embed="rId2"/>
          <a:srcRect l="0" t="7865" r="0" b="7865"/>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1256872" y="6172200"/>
            <a:ext cx="8242788" cy="8229600"/>
            <a:chOff x="0" y="0"/>
            <a:chExt cx="6350000" cy="6339840"/>
          </a:xfrm>
        </p:grpSpPr>
        <p:sp>
          <p:nvSpPr>
            <p:cNvPr name="Freeform 3" id="3"/>
            <p:cNvSpPr/>
            <p:nvPr/>
          </p:nvSpPr>
          <p:spPr>
            <a:xfrm>
              <a:off x="0" y="0"/>
              <a:ext cx="6350000" cy="6339840"/>
            </a:xfrm>
            <a:custGeom>
              <a:avLst/>
              <a:gdLst/>
              <a:ahLst/>
              <a:cxnLst/>
              <a:rect r="r" b="b" t="t" l="l"/>
              <a:pathLst>
                <a:path h="6339840" w="6350000">
                  <a:moveTo>
                    <a:pt x="6350000" y="6339840"/>
                  </a:moveTo>
                  <a:lnTo>
                    <a:pt x="0" y="6339840"/>
                  </a:lnTo>
                  <a:lnTo>
                    <a:pt x="0" y="0"/>
                  </a:lnTo>
                  <a:close/>
                </a:path>
              </a:pathLst>
            </a:custGeom>
            <a:solidFill>
              <a:srgbClr val="ECEFEB"/>
            </a:solidFill>
          </p:spPr>
        </p:sp>
      </p:grpSp>
      <p:sp>
        <p:nvSpPr>
          <p:cNvPr name="TextBox 4" id="4"/>
          <p:cNvSpPr txBox="true"/>
          <p:nvPr/>
        </p:nvSpPr>
        <p:spPr>
          <a:xfrm rot="0">
            <a:off x="8149492" y="9636443"/>
            <a:ext cx="9757508" cy="273367"/>
          </a:xfrm>
          <a:prstGeom prst="rect">
            <a:avLst/>
          </a:prstGeom>
        </p:spPr>
        <p:txBody>
          <a:bodyPr anchor="t" rtlCol="false" tIns="0" lIns="0" bIns="0" rIns="0">
            <a:spAutoFit/>
          </a:bodyPr>
          <a:lstStyle/>
          <a:p>
            <a:pPr algn="r">
              <a:lnSpc>
                <a:spcPts val="2227"/>
              </a:lnSpc>
            </a:pPr>
            <a:r>
              <a:rPr lang="en-US" sz="1700" spc="93">
                <a:solidFill>
                  <a:srgbClr val="ECEFEB"/>
                </a:solidFill>
                <a:latin typeface="Montserrat"/>
              </a:rPr>
              <a:t>CHMI | Q4 2020</a:t>
            </a:r>
          </a:p>
        </p:txBody>
      </p:sp>
      <p:sp>
        <p:nvSpPr>
          <p:cNvPr name="TextBox 5" id="5"/>
          <p:cNvSpPr txBox="true"/>
          <p:nvPr/>
        </p:nvSpPr>
        <p:spPr>
          <a:xfrm rot="0">
            <a:off x="1028700" y="1000125"/>
            <a:ext cx="7341429" cy="988695"/>
          </a:xfrm>
          <a:prstGeom prst="rect">
            <a:avLst/>
          </a:prstGeom>
        </p:spPr>
        <p:txBody>
          <a:bodyPr anchor="t" rtlCol="false" tIns="0" lIns="0" bIns="0" rIns="0">
            <a:spAutoFit/>
          </a:bodyPr>
          <a:lstStyle/>
          <a:p>
            <a:pPr algn="l">
              <a:lnSpc>
                <a:spcPts val="7874"/>
              </a:lnSpc>
            </a:pPr>
            <a:r>
              <a:rPr lang="en-US" sz="6299">
                <a:solidFill>
                  <a:srgbClr val="ECEFEB"/>
                </a:solidFill>
                <a:latin typeface="Contrail One"/>
              </a:rPr>
              <a:t>Public cible</a:t>
            </a:r>
          </a:p>
        </p:txBody>
      </p:sp>
      <p:sp>
        <p:nvSpPr>
          <p:cNvPr name="TextBox 6" id="6"/>
          <p:cNvSpPr txBox="true"/>
          <p:nvPr/>
        </p:nvSpPr>
        <p:spPr>
          <a:xfrm rot="0">
            <a:off x="1028700" y="2185988"/>
            <a:ext cx="11070476" cy="8068945"/>
          </a:xfrm>
          <a:prstGeom prst="rect">
            <a:avLst/>
          </a:prstGeom>
        </p:spPr>
        <p:txBody>
          <a:bodyPr anchor="t" rtlCol="false" tIns="0" lIns="0" bIns="0" rIns="0">
            <a:spAutoFit/>
          </a:bodyPr>
          <a:lstStyle/>
          <a:p>
            <a:pPr>
              <a:lnSpc>
                <a:spcPts val="3625"/>
              </a:lnSpc>
            </a:pPr>
            <a:r>
              <a:rPr lang="en-US" sz="2499" spc="124">
                <a:solidFill>
                  <a:srgbClr val="303030"/>
                </a:solidFill>
                <a:latin typeface="Contrail One Bold"/>
              </a:rPr>
              <a:t>- PUBLIC JEUNES, SEULS OU EN GROUPES, </a:t>
            </a:r>
          </a:p>
          <a:p>
            <a:pPr>
              <a:lnSpc>
                <a:spcPts val="3625"/>
              </a:lnSpc>
            </a:pPr>
            <a:r>
              <a:rPr lang="en-US" sz="2499" spc="124">
                <a:solidFill>
                  <a:srgbClr val="303030"/>
                </a:solidFill>
                <a:latin typeface="Contrail One Bold"/>
              </a:rPr>
              <a:t>DE 16 À 25, VOIR 30 ANS</a:t>
            </a:r>
          </a:p>
          <a:p>
            <a:pPr>
              <a:lnSpc>
                <a:spcPts val="3625"/>
              </a:lnSpc>
            </a:pPr>
          </a:p>
          <a:p>
            <a:pPr>
              <a:lnSpc>
                <a:spcPts val="3625"/>
              </a:lnSpc>
            </a:pPr>
            <a:r>
              <a:rPr lang="en-US" sz="2500" spc="125">
                <a:solidFill>
                  <a:srgbClr val="303030"/>
                </a:solidFill>
                <a:latin typeface="Contrail One Bold"/>
              </a:rPr>
              <a:t>- OUVERT AUX 13947 JEUNES ARIÉGEOIS AYANT DE 16 À 25 ANS</a:t>
            </a:r>
          </a:p>
          <a:p>
            <a:pPr>
              <a:lnSpc>
                <a:spcPts val="3625"/>
              </a:lnSpc>
            </a:pPr>
            <a:r>
              <a:rPr lang="en-US" sz="2500" spc="125">
                <a:solidFill>
                  <a:srgbClr val="303030"/>
                </a:solidFill>
                <a:latin typeface="Contrail One Bold"/>
              </a:rPr>
              <a:t>(814 ESTIMÉS SUR LA COMMUNAUTÉ DE COMMUNES ARIZE LÈZE ET 3162 DU L’AGGLOMÉRATION FOIX- VARILHES).</a:t>
            </a:r>
          </a:p>
          <a:p>
            <a:pPr>
              <a:lnSpc>
                <a:spcPts val="3625"/>
              </a:lnSpc>
            </a:pPr>
          </a:p>
          <a:p>
            <a:pPr>
              <a:lnSpc>
                <a:spcPts val="3335"/>
              </a:lnSpc>
            </a:pPr>
          </a:p>
          <a:p>
            <a:pPr>
              <a:lnSpc>
                <a:spcPts val="3625"/>
              </a:lnSpc>
            </a:pPr>
            <a:r>
              <a:rPr lang="en-US" sz="2499" spc="124">
                <a:solidFill>
                  <a:srgbClr val="303030"/>
                </a:solidFill>
                <a:latin typeface="Contrail One Bold"/>
              </a:rPr>
              <a:t> - POTENTIELLEMENT SUSCEPTIBLES DE CRÉER ET DÉVELOPPER DES ACTIVITÉS INNOVANTES ET ISSUES DE TOUS UNIVERS ET SECTEURS. </a:t>
            </a:r>
          </a:p>
          <a:p>
            <a:pPr>
              <a:lnSpc>
                <a:spcPts val="3625"/>
              </a:lnSpc>
            </a:pPr>
          </a:p>
          <a:p>
            <a:pPr>
              <a:lnSpc>
                <a:spcPts val="3625"/>
              </a:lnSpc>
            </a:pPr>
            <a:r>
              <a:rPr lang="en-US" sz="2500" spc="125">
                <a:solidFill>
                  <a:srgbClr val="303030"/>
                </a:solidFill>
                <a:latin typeface="Contrail One Bold"/>
              </a:rPr>
              <a:t>- </a:t>
            </a:r>
            <a:r>
              <a:rPr lang="en-US" sz="2499" spc="124">
                <a:solidFill>
                  <a:srgbClr val="303030"/>
                </a:solidFill>
                <a:latin typeface="Contrail One Bold"/>
              </a:rPr>
              <a:t>JEUNES EN INSERTION, EN EMPLOI, EN FORMATION OU NEET’S, À AUTONOMIE PARTIELLE OU TOTALE </a:t>
            </a:r>
          </a:p>
          <a:p>
            <a:pPr>
              <a:lnSpc>
                <a:spcPts val="3625"/>
              </a:lnSpc>
            </a:pPr>
          </a:p>
          <a:p>
            <a:pPr>
              <a:lnSpc>
                <a:spcPts val="3624"/>
              </a:lnSpc>
            </a:pPr>
            <a:r>
              <a:rPr lang="en-US" sz="2500" spc="125">
                <a:solidFill>
                  <a:srgbClr val="303030"/>
                </a:solidFill>
                <a:latin typeface="Contrail One Bold"/>
              </a:rPr>
              <a:t>-</a:t>
            </a:r>
            <a:r>
              <a:rPr lang="en-US" sz="2499" spc="124">
                <a:solidFill>
                  <a:srgbClr val="303030"/>
                </a:solidFill>
                <a:latin typeface="Contrail One Bold"/>
              </a:rPr>
              <a:t> BESOINS POUVANT ALLER D’UN SUIVI AVEC MISE EN RÉSEAU À L’ACCOMPAGNEMENT VERS L’INGÉNIEURIE DE PROJET </a:t>
            </a:r>
          </a:p>
          <a:p>
            <a:pPr>
              <a:lnSpc>
                <a:spcPts val="3624"/>
              </a:lnSpc>
            </a:pPr>
          </a:p>
          <a:p>
            <a:pPr algn="l">
              <a:lnSpc>
                <a:spcPts val="2174"/>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1909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l="0" t="0" r="0" b="0"/>
          <a:stretch>
            <a:fillRect/>
          </a:stretch>
        </p:blipFill>
        <p:spPr>
          <a:xfrm flipH="false" flipV="false" rot="0">
            <a:off x="9577892" y="3140939"/>
            <a:ext cx="1752600" cy="1752600"/>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945235" y="3140939"/>
            <a:ext cx="1752600" cy="1752600"/>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945235" y="6617409"/>
            <a:ext cx="1752600" cy="1752600"/>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9577892" y="6617409"/>
            <a:ext cx="1752600" cy="1752600"/>
          </a:xfrm>
          <a:prstGeom prst="rect">
            <a:avLst/>
          </a:prstGeom>
        </p:spPr>
      </p:pic>
      <p:sp>
        <p:nvSpPr>
          <p:cNvPr name="TextBox 6" id="6"/>
          <p:cNvSpPr txBox="true"/>
          <p:nvPr/>
        </p:nvSpPr>
        <p:spPr>
          <a:xfrm rot="0">
            <a:off x="8149492" y="9636443"/>
            <a:ext cx="9757508" cy="273367"/>
          </a:xfrm>
          <a:prstGeom prst="rect">
            <a:avLst/>
          </a:prstGeom>
        </p:spPr>
        <p:txBody>
          <a:bodyPr anchor="t" rtlCol="false" tIns="0" lIns="0" bIns="0" rIns="0">
            <a:spAutoFit/>
          </a:bodyPr>
          <a:lstStyle/>
          <a:p>
            <a:pPr algn="r">
              <a:lnSpc>
                <a:spcPts val="2227"/>
              </a:lnSpc>
            </a:pPr>
            <a:r>
              <a:rPr lang="en-US" sz="1700" spc="93">
                <a:solidFill>
                  <a:srgbClr val="ECEFEB"/>
                </a:solidFill>
                <a:latin typeface="Montserrat"/>
              </a:rPr>
              <a:t>CHMI | Q4 2020</a:t>
            </a:r>
          </a:p>
        </p:txBody>
      </p:sp>
      <p:sp>
        <p:nvSpPr>
          <p:cNvPr name="TextBox 7" id="7"/>
          <p:cNvSpPr txBox="true"/>
          <p:nvPr/>
        </p:nvSpPr>
        <p:spPr>
          <a:xfrm rot="0">
            <a:off x="4073959" y="2795868"/>
            <a:ext cx="4636148" cy="3086100"/>
          </a:xfrm>
          <a:prstGeom prst="rect">
            <a:avLst/>
          </a:prstGeom>
        </p:spPr>
        <p:txBody>
          <a:bodyPr anchor="t" rtlCol="false" tIns="0" lIns="0" bIns="0" rIns="0">
            <a:spAutoFit/>
          </a:bodyPr>
          <a:lstStyle/>
          <a:p>
            <a:pPr>
              <a:lnSpc>
                <a:spcPts val="3499"/>
              </a:lnSpc>
            </a:pPr>
            <a:r>
              <a:rPr lang="en-US" sz="2499">
                <a:solidFill>
                  <a:srgbClr val="ECEFEB"/>
                </a:solidFill>
                <a:latin typeface="Montserrat Bold"/>
              </a:rPr>
              <a:t>L’organisation de tout rassemblement pose question et est difficile à anticiper (ce qui pose question notamment sur l’axe ALJ)</a:t>
            </a:r>
          </a:p>
          <a:p>
            <a:pPr algn="l">
              <a:lnSpc>
                <a:spcPts val="3499"/>
              </a:lnSpc>
            </a:pPr>
          </a:p>
        </p:txBody>
      </p:sp>
      <p:sp>
        <p:nvSpPr>
          <p:cNvPr name="TextBox 8" id="8"/>
          <p:cNvSpPr txBox="true"/>
          <p:nvPr/>
        </p:nvSpPr>
        <p:spPr>
          <a:xfrm rot="0">
            <a:off x="4073959" y="6607884"/>
            <a:ext cx="4636148" cy="1762125"/>
          </a:xfrm>
          <a:prstGeom prst="rect">
            <a:avLst/>
          </a:prstGeom>
        </p:spPr>
        <p:txBody>
          <a:bodyPr anchor="t" rtlCol="false" tIns="0" lIns="0" bIns="0" rIns="0">
            <a:spAutoFit/>
          </a:bodyPr>
          <a:lstStyle/>
          <a:p>
            <a:pPr>
              <a:lnSpc>
                <a:spcPts val="3500"/>
              </a:lnSpc>
            </a:pPr>
            <a:r>
              <a:rPr lang="en-US" sz="2500">
                <a:solidFill>
                  <a:srgbClr val="ECEFEB"/>
                </a:solidFill>
                <a:latin typeface="Montserrat Bold"/>
              </a:rPr>
              <a:t>Les services jeunesse ne peuvent accueillir qu’un tiers des publics habituels</a:t>
            </a:r>
          </a:p>
          <a:p>
            <a:pPr algn="l">
              <a:lnSpc>
                <a:spcPts val="3500"/>
              </a:lnSpc>
            </a:pPr>
          </a:p>
        </p:txBody>
      </p:sp>
      <p:sp>
        <p:nvSpPr>
          <p:cNvPr name="TextBox 9" id="9"/>
          <p:cNvSpPr txBox="true"/>
          <p:nvPr/>
        </p:nvSpPr>
        <p:spPr>
          <a:xfrm rot="0">
            <a:off x="11706617" y="2795868"/>
            <a:ext cx="4636148" cy="2197100"/>
          </a:xfrm>
          <a:prstGeom prst="rect">
            <a:avLst/>
          </a:prstGeom>
        </p:spPr>
        <p:txBody>
          <a:bodyPr anchor="t" rtlCol="false" tIns="0" lIns="0" bIns="0" rIns="0">
            <a:spAutoFit/>
          </a:bodyPr>
          <a:lstStyle/>
          <a:p>
            <a:pPr>
              <a:lnSpc>
                <a:spcPts val="3499"/>
              </a:lnSpc>
            </a:pPr>
            <a:r>
              <a:rPr lang="en-US" sz="2499">
                <a:solidFill>
                  <a:srgbClr val="ECEFEB"/>
                </a:solidFill>
                <a:latin typeface="Montserrat Bold"/>
              </a:rPr>
              <a:t>L’accès aux établissements scolaires et universitaires n’est pas possible en raison de leurs protocoles actuels </a:t>
            </a:r>
          </a:p>
          <a:p>
            <a:pPr algn="l">
              <a:lnSpc>
                <a:spcPts val="3499"/>
              </a:lnSpc>
            </a:pPr>
          </a:p>
        </p:txBody>
      </p:sp>
      <p:sp>
        <p:nvSpPr>
          <p:cNvPr name="TextBox 10" id="10"/>
          <p:cNvSpPr txBox="true"/>
          <p:nvPr/>
        </p:nvSpPr>
        <p:spPr>
          <a:xfrm rot="0">
            <a:off x="11706617" y="6569784"/>
            <a:ext cx="5340998" cy="2651125"/>
          </a:xfrm>
          <a:prstGeom prst="rect">
            <a:avLst/>
          </a:prstGeom>
        </p:spPr>
        <p:txBody>
          <a:bodyPr anchor="t" rtlCol="false" tIns="0" lIns="0" bIns="0" rIns="0">
            <a:spAutoFit/>
          </a:bodyPr>
          <a:lstStyle/>
          <a:p>
            <a:pPr>
              <a:lnSpc>
                <a:spcPts val="3500"/>
              </a:lnSpc>
            </a:pPr>
            <a:r>
              <a:rPr lang="en-US" sz="2500">
                <a:solidFill>
                  <a:srgbClr val="ECEFEB"/>
                </a:solidFill>
                <a:latin typeface="Montserrat Bold"/>
              </a:rPr>
              <a:t>Les jeunes sont repérés majoritairement via les réseaux sociaux ou s’ils font la démarche de demande de rdv à ce sujet au sein des services jeunesse.</a:t>
            </a:r>
          </a:p>
          <a:p>
            <a:pPr algn="l">
              <a:lnSpc>
                <a:spcPts val="3500"/>
              </a:lnSpc>
            </a:pPr>
          </a:p>
        </p:txBody>
      </p:sp>
      <p:sp>
        <p:nvSpPr>
          <p:cNvPr name="TextBox 11" id="11"/>
          <p:cNvSpPr txBox="true"/>
          <p:nvPr/>
        </p:nvSpPr>
        <p:spPr>
          <a:xfrm rot="0">
            <a:off x="3183294" y="1152178"/>
            <a:ext cx="11053626" cy="802005"/>
          </a:xfrm>
          <a:prstGeom prst="rect">
            <a:avLst/>
          </a:prstGeom>
        </p:spPr>
        <p:txBody>
          <a:bodyPr anchor="t" rtlCol="false" tIns="0" lIns="0" bIns="0" rIns="0">
            <a:spAutoFit/>
          </a:bodyPr>
          <a:lstStyle/>
          <a:p>
            <a:pPr algn="ctr">
              <a:lnSpc>
                <a:spcPts val="6499"/>
              </a:lnSpc>
            </a:pPr>
            <a:r>
              <a:rPr lang="en-US" sz="5199">
                <a:solidFill>
                  <a:srgbClr val="ECEFEB"/>
                </a:solidFill>
                <a:latin typeface="Montserrat"/>
              </a:rPr>
              <a:t>COVID 19 - IMPACT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a:blip r:embed="rId2"/>
          <a:srcRect l="0" t="7547" r="0" b="7547"/>
          <a:stretch>
            <a:fillRect/>
          </a:stretch>
        </a:blipFill>
      </p:bgPr>
    </p:bg>
    <p:spTree>
      <p:nvGrpSpPr>
        <p:cNvPr id="1" name=""/>
        <p:cNvGrpSpPr/>
        <p:nvPr/>
      </p:nvGrpSpPr>
      <p:grpSpPr>
        <a:xfrm>
          <a:off x="0" y="0"/>
          <a:ext cx="0" cy="0"/>
          <a:chOff x="0" y="0"/>
          <a:chExt cx="0" cy="0"/>
        </a:xfrm>
      </p:grpSpPr>
      <p:sp>
        <p:nvSpPr>
          <p:cNvPr name="TextBox 2" id="2"/>
          <p:cNvSpPr txBox="true"/>
          <p:nvPr/>
        </p:nvSpPr>
        <p:spPr>
          <a:xfrm rot="0">
            <a:off x="837431" y="202565"/>
            <a:ext cx="16421869" cy="9337993"/>
          </a:xfrm>
          <a:prstGeom prst="rect">
            <a:avLst/>
          </a:prstGeom>
        </p:spPr>
        <p:txBody>
          <a:bodyPr anchor="t" rtlCol="false" tIns="0" lIns="0" bIns="0" rIns="0">
            <a:spAutoFit/>
          </a:bodyPr>
          <a:lstStyle/>
          <a:p>
            <a:pPr>
              <a:lnSpc>
                <a:spcPts val="7540"/>
              </a:lnSpc>
            </a:pPr>
            <a:r>
              <a:rPr lang="en-US" sz="5200">
                <a:solidFill>
                  <a:srgbClr val="01909F"/>
                </a:solidFill>
                <a:latin typeface="Contrail One Bold"/>
              </a:rPr>
              <a:t>PRÉSENTATION DES ACTIONS ET RÉSULTATS ATTENDUS</a:t>
            </a:r>
          </a:p>
          <a:p>
            <a:pPr>
              <a:lnSpc>
                <a:spcPts val="3190"/>
              </a:lnSpc>
            </a:pPr>
          </a:p>
          <a:p>
            <a:pPr>
              <a:lnSpc>
                <a:spcPts val="3479"/>
              </a:lnSpc>
            </a:pPr>
            <a:r>
              <a:rPr lang="en-US" sz="2400">
                <a:solidFill>
                  <a:srgbClr val="303030"/>
                </a:solidFill>
                <a:latin typeface="Montserrat Bold"/>
              </a:rPr>
              <a:t>- En cours: </a:t>
            </a:r>
            <a:r>
              <a:rPr lang="en-US" sz="2400">
                <a:solidFill>
                  <a:srgbClr val="01909F"/>
                </a:solidFill>
                <a:latin typeface="Montserrat Bold"/>
              </a:rPr>
              <a:t>8 projets de jeunes</a:t>
            </a:r>
            <a:r>
              <a:rPr lang="en-US" sz="2400">
                <a:solidFill>
                  <a:srgbClr val="303030"/>
                </a:solidFill>
                <a:latin typeface="Montserrat Bold"/>
              </a:rPr>
              <a:t> accompagnés dans </a:t>
            </a:r>
            <a:r>
              <a:rPr lang="en-US" sz="2400">
                <a:solidFill>
                  <a:srgbClr val="01909F"/>
                </a:solidFill>
                <a:latin typeface="Montserrat Bold"/>
              </a:rPr>
              <a:t>6 domaines </a:t>
            </a:r>
            <a:r>
              <a:rPr lang="en-US" sz="2400">
                <a:solidFill>
                  <a:srgbClr val="303030"/>
                </a:solidFill>
                <a:latin typeface="Montserrat Bold"/>
              </a:rPr>
              <a:t>différents: culture, insertion, numérique, sport, interculturalité et entreprenariat.</a:t>
            </a:r>
          </a:p>
          <a:p>
            <a:pPr>
              <a:lnSpc>
                <a:spcPts val="3479"/>
              </a:lnSpc>
            </a:pPr>
          </a:p>
          <a:p>
            <a:pPr>
              <a:lnSpc>
                <a:spcPts val="3479"/>
              </a:lnSpc>
            </a:pPr>
            <a:r>
              <a:rPr lang="en-US" sz="2400">
                <a:solidFill>
                  <a:srgbClr val="303030"/>
                </a:solidFill>
                <a:latin typeface="Montserrat Bold"/>
              </a:rPr>
              <a:t>- Repérage des </a:t>
            </a:r>
            <a:r>
              <a:rPr lang="en-US" sz="2400">
                <a:solidFill>
                  <a:srgbClr val="01909F"/>
                </a:solidFill>
                <a:latin typeface="Montserrat Bold"/>
              </a:rPr>
              <a:t>mentors</a:t>
            </a:r>
            <a:r>
              <a:rPr lang="en-US" sz="2400">
                <a:solidFill>
                  <a:srgbClr val="303030"/>
                </a:solidFill>
                <a:latin typeface="Montserrat Bold"/>
              </a:rPr>
              <a:t>, premières rencontres avec les jeunes</a:t>
            </a:r>
          </a:p>
          <a:p>
            <a:pPr>
              <a:lnSpc>
                <a:spcPts val="3479"/>
              </a:lnSpc>
            </a:pPr>
          </a:p>
          <a:p>
            <a:pPr>
              <a:lnSpc>
                <a:spcPts val="3479"/>
              </a:lnSpc>
            </a:pPr>
            <a:r>
              <a:rPr lang="en-US" sz="2400">
                <a:solidFill>
                  <a:srgbClr val="303030"/>
                </a:solidFill>
                <a:latin typeface="Montserrat Bold"/>
              </a:rPr>
              <a:t>- Une large campagne de présentation du projet est en cours pour permettre, à terme, la </a:t>
            </a:r>
            <a:r>
              <a:rPr lang="en-US" sz="2400">
                <a:solidFill>
                  <a:srgbClr val="01909F"/>
                </a:solidFill>
                <a:latin typeface="Montserrat Bold"/>
              </a:rPr>
              <a:t>création de passerelles</a:t>
            </a:r>
            <a:r>
              <a:rPr lang="en-US" sz="2400">
                <a:solidFill>
                  <a:srgbClr val="303030"/>
                </a:solidFill>
                <a:latin typeface="Montserrat Bold"/>
              </a:rPr>
              <a:t> à différents niveaux (politique, économique, éducatif)</a:t>
            </a:r>
          </a:p>
          <a:p>
            <a:pPr>
              <a:lnSpc>
                <a:spcPts val="3479"/>
              </a:lnSpc>
            </a:pPr>
          </a:p>
          <a:p>
            <a:pPr>
              <a:lnSpc>
                <a:spcPts val="3479"/>
              </a:lnSpc>
            </a:pPr>
            <a:r>
              <a:rPr lang="en-US" sz="2400">
                <a:solidFill>
                  <a:srgbClr val="303030"/>
                </a:solidFill>
                <a:latin typeface="Montserrat Bold"/>
              </a:rPr>
              <a:t>- Diagnostics, études de projets réalisables pour</a:t>
            </a:r>
            <a:r>
              <a:rPr lang="en-US" sz="2400">
                <a:solidFill>
                  <a:srgbClr val="01909F"/>
                </a:solidFill>
                <a:latin typeface="Montserrat Bold"/>
              </a:rPr>
              <a:t> lever les freins</a:t>
            </a:r>
            <a:r>
              <a:rPr lang="en-US" sz="2400">
                <a:solidFill>
                  <a:srgbClr val="303030"/>
                </a:solidFill>
                <a:latin typeface="Montserrat Bold"/>
              </a:rPr>
              <a:t> à la mobilité, la formation et l’information</a:t>
            </a:r>
          </a:p>
          <a:p>
            <a:pPr>
              <a:lnSpc>
                <a:spcPts val="3479"/>
              </a:lnSpc>
            </a:pPr>
          </a:p>
          <a:p>
            <a:pPr>
              <a:lnSpc>
                <a:spcPts val="3479"/>
              </a:lnSpc>
            </a:pPr>
            <a:r>
              <a:rPr lang="en-US" sz="2400">
                <a:solidFill>
                  <a:srgbClr val="303030"/>
                </a:solidFill>
                <a:latin typeface="Montserrat Bold"/>
              </a:rPr>
              <a:t>-</a:t>
            </a:r>
            <a:r>
              <a:rPr lang="en-US" sz="2400">
                <a:solidFill>
                  <a:srgbClr val="01909F"/>
                </a:solidFill>
                <a:latin typeface="Montserrat Bold"/>
              </a:rPr>
              <a:t> Implication des porteurs de projets et autres jeunes </a:t>
            </a:r>
            <a:r>
              <a:rPr lang="en-US" sz="2400">
                <a:solidFill>
                  <a:srgbClr val="303030"/>
                </a:solidFill>
                <a:latin typeface="Montserrat Bold"/>
              </a:rPr>
              <a:t>sur la définition du projet, de ses outils et modes opératoires</a:t>
            </a:r>
          </a:p>
          <a:p>
            <a:pPr>
              <a:lnSpc>
                <a:spcPts val="3479"/>
              </a:lnSpc>
            </a:pPr>
          </a:p>
          <a:p>
            <a:pPr>
              <a:lnSpc>
                <a:spcPts val="3479"/>
              </a:lnSpc>
            </a:pPr>
            <a:r>
              <a:rPr lang="en-US" sz="2400">
                <a:solidFill>
                  <a:srgbClr val="303030"/>
                </a:solidFill>
                <a:latin typeface="Montserrat Bold"/>
              </a:rPr>
              <a:t>-Une </a:t>
            </a:r>
            <a:r>
              <a:rPr lang="en-US" sz="2400">
                <a:solidFill>
                  <a:srgbClr val="01909F"/>
                </a:solidFill>
                <a:latin typeface="Montserrat Bold"/>
              </a:rPr>
              <a:t>formation départementale </a:t>
            </a:r>
            <a:r>
              <a:rPr lang="en-US" sz="2400">
                <a:solidFill>
                  <a:srgbClr val="303030"/>
                </a:solidFill>
                <a:latin typeface="Montserrat Bold"/>
              </a:rPr>
              <a:t>à été amorcée sur la question du </a:t>
            </a:r>
            <a:r>
              <a:rPr lang="en-US" sz="2400">
                <a:solidFill>
                  <a:srgbClr val="01909F"/>
                </a:solidFill>
                <a:latin typeface="Montserrat Bold"/>
              </a:rPr>
              <a:t>pouvoir d’agir</a:t>
            </a:r>
            <a:r>
              <a:rPr lang="en-US" sz="2400">
                <a:solidFill>
                  <a:srgbClr val="303030"/>
                </a:solidFill>
                <a:latin typeface="Montserrat Bold"/>
              </a:rPr>
              <a:t>. Ce sont, au total, 24 acteurs éducatifs du territoire qui y ont participé; animateurs, directeurs, coordinateurs; afin de préciser le parti pris en matière de politique de jeunesse intégrée. Un travail qu’il est prévu de reproduire et d’étendre en vue de l’essaimage.</a:t>
            </a:r>
          </a:p>
          <a:p>
            <a:pPr algn="l">
              <a:lnSpc>
                <a:spcPts val="3625"/>
              </a:lnSpc>
            </a:pPr>
          </a:p>
        </p:txBody>
      </p:sp>
      <p:sp>
        <p:nvSpPr>
          <p:cNvPr name="TextBox 3" id="3"/>
          <p:cNvSpPr txBox="true"/>
          <p:nvPr/>
        </p:nvSpPr>
        <p:spPr>
          <a:xfrm rot="0">
            <a:off x="8149492" y="9636443"/>
            <a:ext cx="9757508" cy="273367"/>
          </a:xfrm>
          <a:prstGeom prst="rect">
            <a:avLst/>
          </a:prstGeom>
        </p:spPr>
        <p:txBody>
          <a:bodyPr anchor="t" rtlCol="false" tIns="0" lIns="0" bIns="0" rIns="0">
            <a:spAutoFit/>
          </a:bodyPr>
          <a:lstStyle/>
          <a:p>
            <a:pPr algn="r">
              <a:lnSpc>
                <a:spcPts val="2227"/>
              </a:lnSpc>
            </a:pPr>
            <a:r>
              <a:rPr lang="en-US" sz="1700" spc="93">
                <a:solidFill>
                  <a:srgbClr val="303030"/>
                </a:solidFill>
                <a:latin typeface="Montserrat"/>
              </a:rPr>
              <a:t>CHMI | Q4 2020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DAEYQXcGc3s</dc:identifier>
  <dcterms:modified xsi:type="dcterms:W3CDTF">2011-08-01T06:04:30Z</dcterms:modified>
  <cp:revision>1</cp:revision>
  <dc:title>L'Ariège, pépinière d'initiatives pour les jeunes citoyens</dc:title>
</cp:coreProperties>
</file>