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1039" r:id="rId2"/>
    <p:sldId id="1080" r:id="rId3"/>
    <p:sldId id="1075" r:id="rId4"/>
    <p:sldId id="1008" r:id="rId5"/>
    <p:sldId id="1076" r:id="rId6"/>
    <p:sldId id="107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4115C-C42C-464A-BB04-4F420F66BEF6}" v="10" dt="2019-12-16T16:11:29.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showGuides="1">
      <p:cViewPr varScale="1">
        <p:scale>
          <a:sx n="82" d="100"/>
          <a:sy n="82" d="100"/>
        </p:scale>
        <p:origin x="44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B44509-CB68-42B9-9B14-75E4F2E87421}" type="datetimeFigureOut">
              <a:rPr lang="fr-FR" smtClean="0"/>
              <a:t>15/01/2020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05368-F299-4E8E-9461-F8EBC9CA11AF}" type="slidenum">
              <a:rPr lang="fr-FR" smtClean="0"/>
              <a:t>‹N°›</a:t>
            </a:fld>
            <a:endParaRPr lang="fr-FR"/>
          </a:p>
        </p:txBody>
      </p:sp>
    </p:spTree>
    <p:extLst>
      <p:ext uri="{BB962C8B-B14F-4D97-AF65-F5344CB8AC3E}">
        <p14:creationId xmlns:p14="http://schemas.microsoft.com/office/powerpoint/2010/main" val="2209502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txBox="1">
            <a:spLocks noGrp="1" noChangeArrowheads="1"/>
          </p:cNvSpPr>
          <p:nvPr/>
        </p:nvSpPr>
        <p:spPr bwMode="auto">
          <a:xfrm>
            <a:off x="3818972" y="9378825"/>
            <a:ext cx="2921582" cy="493713"/>
          </a:xfrm>
          <a:prstGeom prst="rect">
            <a:avLst/>
          </a:prstGeom>
          <a:noFill/>
          <a:ln w="9525">
            <a:noFill/>
            <a:miter lim="800000"/>
            <a:headEnd/>
            <a:tailEnd/>
          </a:ln>
        </p:spPr>
        <p:txBody>
          <a:bodyPr lIns="91015" tIns="45507" rIns="91015" bIns="45507" anchor="b"/>
          <a:lstStyle/>
          <a:p>
            <a:pPr marL="0" marR="0" lvl="0" indent="0" algn="r" defTabSz="914309" rtl="0" eaLnBrk="1" fontAlgn="auto" latinLnBrk="0" hangingPunct="1">
              <a:lnSpc>
                <a:spcPct val="100000"/>
              </a:lnSpc>
              <a:spcBef>
                <a:spcPts val="0"/>
              </a:spcBef>
              <a:spcAft>
                <a:spcPts val="0"/>
              </a:spcAft>
              <a:buClrTx/>
              <a:buSzTx/>
              <a:buFontTx/>
              <a:buNone/>
              <a:tabLst/>
              <a:defRPr/>
            </a:pPr>
            <a:fld id="{F57D06E3-AE3D-498F-94DB-DD6B1B9AA1BA}" type="slidenum">
              <a:rPr kumimoji="0" lang="en-US" sz="1200" b="0" i="0" u="none" strike="noStrike" kern="1200" cap="none" spc="0" normalizeH="0" baseline="0" noProof="1">
                <a:ln>
                  <a:noFill/>
                </a:ln>
                <a:solidFill>
                  <a:prstClr val="black"/>
                </a:solidFill>
                <a:effectLst/>
                <a:uLnTx/>
                <a:uFillTx/>
                <a:latin typeface="Calibri"/>
                <a:ea typeface="+mn-ea"/>
                <a:cs typeface="+mn-cs"/>
              </a:rPr>
              <a:pPr marL="0" marR="0" lvl="0" indent="0" algn="r" defTabSz="914309"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1">
              <a:ln>
                <a:noFill/>
              </a:ln>
              <a:solidFill>
                <a:prstClr val="black"/>
              </a:solidFill>
              <a:effectLst/>
              <a:uLnTx/>
              <a:uFillTx/>
              <a:latin typeface="Calibri"/>
              <a:ea typeface="+mn-ea"/>
              <a:cs typeface="+mn-cs"/>
            </a:endParaRPr>
          </a:p>
        </p:txBody>
      </p:sp>
      <p:sp>
        <p:nvSpPr>
          <p:cNvPr id="231427" name="Rectangle 7"/>
          <p:cNvSpPr txBox="1">
            <a:spLocks noGrp="1" noChangeArrowheads="1"/>
          </p:cNvSpPr>
          <p:nvPr/>
        </p:nvSpPr>
        <p:spPr bwMode="auto">
          <a:xfrm>
            <a:off x="3822096" y="9383971"/>
            <a:ext cx="2920021" cy="490284"/>
          </a:xfrm>
          <a:prstGeom prst="rect">
            <a:avLst/>
          </a:prstGeom>
          <a:noFill/>
          <a:ln w="9525">
            <a:noFill/>
            <a:miter lim="800000"/>
            <a:headEnd/>
            <a:tailEnd/>
          </a:ln>
        </p:spPr>
        <p:txBody>
          <a:bodyPr lIns="94382" tIns="47196" rIns="94382" bIns="47196" anchor="b"/>
          <a:lstStyle/>
          <a:p>
            <a:pPr marL="0" marR="0" lvl="0" indent="0" algn="r" defTabSz="943328" rtl="0" eaLnBrk="1" fontAlgn="auto" latinLnBrk="0" hangingPunct="1">
              <a:lnSpc>
                <a:spcPct val="100000"/>
              </a:lnSpc>
              <a:spcBef>
                <a:spcPts val="0"/>
              </a:spcBef>
              <a:spcAft>
                <a:spcPts val="0"/>
              </a:spcAft>
              <a:buClrTx/>
              <a:buSzTx/>
              <a:buFontTx/>
              <a:buNone/>
              <a:tabLst/>
              <a:defRPr/>
            </a:pPr>
            <a:fld id="{4325F0E8-AEB7-4879-A06E-A5A28001E07F}" type="slidenum">
              <a:rPr kumimoji="0" lang="en-US" sz="1300" b="0" i="0" u="none" strike="noStrike" kern="1200" cap="none" spc="0" normalizeH="0" baseline="0" noProof="0">
                <a:ln>
                  <a:noFill/>
                </a:ln>
                <a:solidFill>
                  <a:prstClr val="black"/>
                </a:solidFill>
                <a:effectLst/>
                <a:uLnTx/>
                <a:uFillTx/>
                <a:latin typeface="Calibri"/>
                <a:ea typeface="+mn-ea"/>
                <a:cs typeface="+mn-cs"/>
              </a:rPr>
              <a:pPr marL="0" marR="0" lvl="0" indent="0" algn="r" defTabSz="943328"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1428" name="Rectangle 2"/>
          <p:cNvSpPr>
            <a:spLocks noGrp="1" noRot="1" noChangeAspect="1" noChangeArrowheads="1" noTextEdit="1"/>
          </p:cNvSpPr>
          <p:nvPr>
            <p:ph type="sldImg"/>
          </p:nvPr>
        </p:nvSpPr>
        <p:spPr>
          <a:xfrm>
            <a:off x="79375" y="741363"/>
            <a:ext cx="6584950" cy="3703637"/>
          </a:xfrm>
          <a:ln/>
        </p:spPr>
      </p:sp>
      <p:sp>
        <p:nvSpPr>
          <p:cNvPr id="231429" name="Rectangle 3"/>
          <p:cNvSpPr>
            <a:spLocks noGrp="1" noChangeArrowheads="1"/>
          </p:cNvSpPr>
          <p:nvPr>
            <p:ph type="body" idx="1"/>
          </p:nvPr>
        </p:nvSpPr>
        <p:spPr>
          <a:xfrm>
            <a:off x="898951" y="4690270"/>
            <a:ext cx="4944216" cy="4443412"/>
          </a:xfrm>
          <a:noFill/>
          <a:ln/>
        </p:spPr>
        <p:txBody>
          <a:bodyPr lIns="94382" tIns="47196" rIns="94382" bIns="47196"/>
          <a:lstStyle/>
          <a:p>
            <a:pPr eaLnBrk="1" hangingPunct="1"/>
            <a:endParaRPr lang="en-US" noProof="1">
              <a:cs typeface="Arial" pitchFamily="34" charset="0"/>
            </a:endParaRPr>
          </a:p>
        </p:txBody>
      </p:sp>
    </p:spTree>
    <p:extLst>
      <p:ext uri="{BB962C8B-B14F-4D97-AF65-F5344CB8AC3E}">
        <p14:creationId xmlns:p14="http://schemas.microsoft.com/office/powerpoint/2010/main" val="3395647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520" y="392185"/>
            <a:ext cx="8566548" cy="3208266"/>
          </a:xfrm>
        </p:spPr>
        <p:txBody>
          <a:bodyPr/>
          <a:lstStyle/>
          <a:p>
            <a:r>
              <a:rPr lang="fr-FR"/>
              <a:t>Modifiez le style du titre</a:t>
            </a:r>
            <a:endParaRPr lang="fr-FR" dirty="0"/>
          </a:p>
        </p:txBody>
      </p:sp>
      <p:sp>
        <p:nvSpPr>
          <p:cNvPr id="3" name="Sous-titre 2"/>
          <p:cNvSpPr>
            <a:spLocks noGrp="1"/>
          </p:cNvSpPr>
          <p:nvPr>
            <p:ph type="subTitle" idx="1"/>
          </p:nvPr>
        </p:nvSpPr>
        <p:spPr>
          <a:xfrm>
            <a:off x="914520" y="3886200"/>
            <a:ext cx="8566548" cy="1752600"/>
          </a:xfrm>
        </p:spPr>
        <p:txBody>
          <a:bodyPr/>
          <a:lstStyle>
            <a:lvl1pPr marL="0" indent="0" algn="l">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40" name="Gleichschenkliges Dreieck 46"/>
          <p:cNvSpPr/>
          <p:nvPr userDrawn="1"/>
        </p:nvSpPr>
        <p:spPr>
          <a:xfrm rot="1800000">
            <a:off x="10957821" y="737865"/>
            <a:ext cx="781876" cy="673943"/>
          </a:xfrm>
          <a:prstGeom prst="triangle">
            <a:avLst/>
          </a:prstGeom>
          <a:solidFill>
            <a:srgbClr val="3498DB">
              <a:lumMod val="5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1" name="Gleichschenkliges Dreieck 47"/>
          <p:cNvSpPr/>
          <p:nvPr userDrawn="1"/>
        </p:nvSpPr>
        <p:spPr>
          <a:xfrm rot="19800000">
            <a:off x="11296309" y="737865"/>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2" name="Gleichschenkliges Dreieck 48"/>
          <p:cNvSpPr/>
          <p:nvPr userDrawn="1"/>
        </p:nvSpPr>
        <p:spPr>
          <a:xfrm rot="16200000">
            <a:off x="11466415" y="443136"/>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3" name="Gleichschenkliges Dreieck 49"/>
          <p:cNvSpPr/>
          <p:nvPr userDrawn="1"/>
        </p:nvSpPr>
        <p:spPr>
          <a:xfrm rot="12600000">
            <a:off x="11296309"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4" name="Gleichschenkliges Dreieck 50"/>
          <p:cNvSpPr/>
          <p:nvPr userDrawn="1"/>
        </p:nvSpPr>
        <p:spPr>
          <a:xfrm rot="5400000">
            <a:off x="10787818" y="443136"/>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5" name="Gleichschenkliges Dreieck 51"/>
          <p:cNvSpPr/>
          <p:nvPr userDrawn="1"/>
        </p:nvSpPr>
        <p:spPr>
          <a:xfrm rot="9000000">
            <a:off x="10957821"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6" name="Gleichschenkliges Dreieck 74"/>
          <p:cNvSpPr/>
          <p:nvPr userDrawn="1"/>
        </p:nvSpPr>
        <p:spPr>
          <a:xfrm rot="1800000">
            <a:off x="9605193" y="737865"/>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7" name="Gleichschenkliges Dreieck 75"/>
          <p:cNvSpPr/>
          <p:nvPr userDrawn="1"/>
        </p:nvSpPr>
        <p:spPr>
          <a:xfrm rot="19800000">
            <a:off x="9943681" y="737865"/>
            <a:ext cx="781876" cy="673943"/>
          </a:xfrm>
          <a:prstGeom prst="triangle">
            <a:avLst/>
          </a:prstGeom>
          <a:solidFill>
            <a:srgbClr val="3498DB">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8" name="Gleichschenkliges Dreieck 76"/>
          <p:cNvSpPr/>
          <p:nvPr userDrawn="1"/>
        </p:nvSpPr>
        <p:spPr>
          <a:xfrm rot="16200000">
            <a:off x="10113787" y="443136"/>
            <a:ext cx="781774" cy="674031"/>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9" name="Gleichschenkliges Dreieck 77"/>
          <p:cNvSpPr/>
          <p:nvPr userDrawn="1"/>
        </p:nvSpPr>
        <p:spPr>
          <a:xfrm rot="12600000">
            <a:off x="9943681"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0" name="Gleichschenkliges Dreieck 78"/>
          <p:cNvSpPr/>
          <p:nvPr userDrawn="1"/>
        </p:nvSpPr>
        <p:spPr>
          <a:xfrm rot="5400000">
            <a:off x="9432172" y="443137"/>
            <a:ext cx="781774" cy="674031"/>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2" name="Gleichschenkliges Dreieck 82"/>
          <p:cNvSpPr/>
          <p:nvPr userDrawn="1"/>
        </p:nvSpPr>
        <p:spPr>
          <a:xfrm rot="19800000">
            <a:off x="10619260" y="1908780"/>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3" name="Gleichschenkliges Dreieck 83"/>
          <p:cNvSpPr/>
          <p:nvPr userDrawn="1"/>
        </p:nvSpPr>
        <p:spPr>
          <a:xfrm rot="16200000">
            <a:off x="10803882" y="1614050"/>
            <a:ext cx="781774" cy="674031"/>
          </a:xfrm>
          <a:prstGeom prst="triangle">
            <a:avLst/>
          </a:prstGeom>
          <a:solidFill>
            <a:srgbClr val="2C3E50">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4" name="Gleichschenkliges Dreieck 84"/>
          <p:cNvSpPr/>
          <p:nvPr userDrawn="1"/>
        </p:nvSpPr>
        <p:spPr>
          <a:xfrm rot="12600000">
            <a:off x="10619260" y="1321920"/>
            <a:ext cx="781876" cy="673943"/>
          </a:xfrm>
          <a:prstGeom prst="triangle">
            <a:avLst/>
          </a:prstGeom>
          <a:solidFill>
            <a:srgbClr val="2C3E5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5" name="Gleichschenkliges Dreieck 85"/>
          <p:cNvSpPr/>
          <p:nvPr userDrawn="1"/>
        </p:nvSpPr>
        <p:spPr>
          <a:xfrm rot="5400000">
            <a:off x="10110769"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6" name="Gleichschenkliges Dreieck 86"/>
          <p:cNvSpPr/>
          <p:nvPr userDrawn="1"/>
        </p:nvSpPr>
        <p:spPr>
          <a:xfrm rot="9000000">
            <a:off x="10280772" y="132191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7" name="Gleichschenkliges Dreieck 90"/>
          <p:cNvSpPr/>
          <p:nvPr userDrawn="1"/>
        </p:nvSpPr>
        <p:spPr>
          <a:xfrm rot="16200000">
            <a:off x="9436738" y="1614050"/>
            <a:ext cx="781774" cy="674031"/>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8" name="Gleichschenkliges Dreieck 118"/>
          <p:cNvSpPr/>
          <p:nvPr userDrawn="1"/>
        </p:nvSpPr>
        <p:spPr>
          <a:xfrm rot="1800000">
            <a:off x="11634473" y="-43205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9" name="Gleichschenkliges Dreieck 124"/>
          <p:cNvSpPr/>
          <p:nvPr userDrawn="1"/>
        </p:nvSpPr>
        <p:spPr>
          <a:xfrm rot="1800000">
            <a:off x="11634920" y="1908780"/>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0" name="Gleichschenkliges Dreieck 126"/>
          <p:cNvSpPr/>
          <p:nvPr userDrawn="1"/>
        </p:nvSpPr>
        <p:spPr>
          <a:xfrm rot="5400000">
            <a:off x="11464917"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1" name="Gleichschenkliges Dreieck 127"/>
          <p:cNvSpPr/>
          <p:nvPr userDrawn="1"/>
        </p:nvSpPr>
        <p:spPr>
          <a:xfrm rot="9000000">
            <a:off x="11634920" y="1321916"/>
            <a:ext cx="781876" cy="673943"/>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2" name="Gleichschenkliges Dreieck 128"/>
          <p:cNvSpPr/>
          <p:nvPr userDrawn="1"/>
        </p:nvSpPr>
        <p:spPr>
          <a:xfrm rot="1800000">
            <a:off x="10957821" y="2296459"/>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3" name="Gleichschenkliges Dreieck 129"/>
          <p:cNvSpPr/>
          <p:nvPr userDrawn="1"/>
        </p:nvSpPr>
        <p:spPr>
          <a:xfrm rot="19800000">
            <a:off x="11296309" y="2296459"/>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4" name="Gleichschenkliges Dreieck 132"/>
          <p:cNvSpPr/>
          <p:nvPr userDrawn="1"/>
        </p:nvSpPr>
        <p:spPr>
          <a:xfrm rot="12600000">
            <a:off x="10619260" y="2880514"/>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5" name="Gleichschenkliges Dreieck 134"/>
          <p:cNvSpPr/>
          <p:nvPr userDrawn="1"/>
        </p:nvSpPr>
        <p:spPr>
          <a:xfrm rot="1800000">
            <a:off x="11634920" y="346471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6" name="Gleichschenkliges Dreieck 135"/>
          <p:cNvSpPr/>
          <p:nvPr userDrawn="1"/>
        </p:nvSpPr>
        <p:spPr>
          <a:xfrm rot="5400000">
            <a:off x="11464917" y="3172645"/>
            <a:ext cx="781774" cy="674031"/>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7" name="Gleichschenkliges Dreieck 136"/>
          <p:cNvSpPr/>
          <p:nvPr userDrawn="1"/>
        </p:nvSpPr>
        <p:spPr>
          <a:xfrm rot="9000000">
            <a:off x="11634920" y="2880510"/>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8" name="Gleichschenkliges Dreieck 56"/>
          <p:cNvSpPr/>
          <p:nvPr userDrawn="1"/>
        </p:nvSpPr>
        <p:spPr>
          <a:xfrm rot="1800000">
            <a:off x="10283392" y="-432056"/>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9" name="Gleichschenkliges Dreieck 57"/>
          <p:cNvSpPr/>
          <p:nvPr userDrawn="1"/>
        </p:nvSpPr>
        <p:spPr>
          <a:xfrm rot="19800000">
            <a:off x="10621881" y="-43205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pic>
        <p:nvPicPr>
          <p:cNvPr id="72" name="Image 71" descr="logo_cnaf"/>
          <p:cNvPicPr>
            <a:picLocks noGrp="1" noChangeAspect="1"/>
          </p:cNvPicPr>
          <p:nvPr userDrawn="1"/>
        </p:nvPicPr>
        <p:blipFill>
          <a:blip r:embed="rId2" cstate="print">
            <a:lum/>
            <a:extLst>
              <a:ext uri="{28A0092B-C50C-407E-A947-70E740481C1C}">
                <a14:useLocalDpi xmlns:a14="http://schemas.microsoft.com/office/drawing/2010/main" val="0"/>
              </a:ext>
            </a:extLst>
          </a:blip>
          <a:stretch>
            <a:fillRect/>
          </a:stretch>
        </p:blipFill>
        <p:spPr>
          <a:xfrm>
            <a:off x="10448274" y="4714772"/>
            <a:ext cx="1466252" cy="2039737"/>
          </a:xfrm>
          <a:prstGeom prst="rect">
            <a:avLst/>
          </a:prstGeom>
          <a:noFill/>
          <a:ln>
            <a:noFill/>
          </a:ln>
        </p:spPr>
      </p:pic>
      <p:sp>
        <p:nvSpPr>
          <p:cNvPr id="34"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AC31CB0A-AF66-4A20-86F5-3E92DBFDB500}" type="slidenum">
              <a:rPr lang="fr-FR" smtClean="0"/>
              <a:pPr/>
              <a:t>‹N°›</a:t>
            </a:fld>
            <a:endParaRPr lang="fr-FR" dirty="0"/>
          </a:p>
        </p:txBody>
      </p:sp>
    </p:spTree>
    <p:extLst>
      <p:ext uri="{BB962C8B-B14F-4D97-AF65-F5344CB8AC3E}">
        <p14:creationId xmlns:p14="http://schemas.microsoft.com/office/powerpoint/2010/main" val="23507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dirty="0"/>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66504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40351" y="274639"/>
            <a:ext cx="2741970" cy="5851525"/>
          </a:xfrm>
        </p:spPr>
        <p:txBody>
          <a:bodyPr vert="eaVert"/>
          <a:lstStyle/>
          <a:p>
            <a:r>
              <a:rPr lang="fr-FR"/>
              <a:t>Modifiez le style du titre</a:t>
            </a:r>
            <a:endParaRPr lang="fr-FR" dirty="0"/>
          </a:p>
        </p:txBody>
      </p:sp>
      <p:sp>
        <p:nvSpPr>
          <p:cNvPr id="3" name="Espace réservé du texte vertical 2"/>
          <p:cNvSpPr>
            <a:spLocks noGrp="1"/>
          </p:cNvSpPr>
          <p:nvPr>
            <p:ph type="body" orient="vert" idx="1"/>
          </p:nvPr>
        </p:nvSpPr>
        <p:spPr>
          <a:xfrm>
            <a:off x="609679" y="274639"/>
            <a:ext cx="8078252"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209071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09601" y="274640"/>
            <a:ext cx="10972800" cy="5851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3"/>
          <p:cNvSpPr>
            <a:spLocks noGrp="1"/>
          </p:cNvSpPr>
          <p:nvPr>
            <p:ph type="dt" sz="half" idx="10"/>
          </p:nvPr>
        </p:nvSpPr>
        <p:spPr>
          <a:xfrm>
            <a:off x="609601" y="6356352"/>
            <a:ext cx="2844800" cy="365125"/>
          </a:xfrm>
          <a:prstGeom prst="rect">
            <a:avLst/>
          </a:prstGeom>
        </p:spPr>
        <p:txBody>
          <a:bodyPr/>
          <a:lstStyle>
            <a:lvl1pPr>
              <a:defRPr/>
            </a:lvl1pPr>
          </a:lstStyle>
          <a:p>
            <a:pPr>
              <a:defRPr/>
            </a:pPr>
            <a:fld id="{61D3AF51-2354-4109-A689-FDCFEC596D54}" type="datetimeFigureOut">
              <a:rPr lang="fr-FR"/>
              <a:pPr>
                <a:defRPr/>
              </a:pPr>
              <a:t>15/01/2020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1BEEE578-F9E3-4132-A637-21A96976DBDC}" type="slidenum">
              <a:rPr lang="fr-FR"/>
              <a:pPr>
                <a:defRPr/>
              </a:pPr>
              <a:t>‹N°›</a:t>
            </a:fld>
            <a:endParaRPr lang="fr-FR"/>
          </a:p>
        </p:txBody>
      </p:sp>
    </p:spTree>
    <p:extLst>
      <p:ext uri="{BB962C8B-B14F-4D97-AF65-F5344CB8AC3E}">
        <p14:creationId xmlns:p14="http://schemas.microsoft.com/office/powerpoint/2010/main" val="151327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a:xfrm>
            <a:off x="2237385" y="6492876"/>
            <a:ext cx="9769386" cy="365125"/>
          </a:xfrm>
        </p:spPr>
        <p:txBody>
          <a:bodyPr/>
          <a:lstStyle/>
          <a:p>
            <a:endParaRPr lang="fr-FR"/>
          </a:p>
        </p:txBody>
      </p:sp>
      <p:sp>
        <p:nvSpPr>
          <p:cNvPr id="6" name="Espace réservé du numéro de diapositive 5"/>
          <p:cNvSpPr>
            <a:spLocks noGrp="1"/>
          </p:cNvSpPr>
          <p:nvPr>
            <p:ph type="sldNum" sz="quarter" idx="12"/>
          </p:nvPr>
        </p:nvSpPr>
        <p:spPr>
          <a:xfrm>
            <a:off x="252984" y="6595926"/>
            <a:ext cx="1081548" cy="365125"/>
          </a:xfrm>
        </p:spPr>
        <p:txBody>
          <a:bodyPr/>
          <a:lstStyle>
            <a:lvl1pPr>
              <a:defRPr b="1">
                <a:solidFill>
                  <a:schemeClr val="tx1"/>
                </a:solidFill>
              </a:defRPr>
            </a:lvl1pPr>
          </a:lstStyle>
          <a:p>
            <a:fld id="{6937DA4D-F48C-49DE-9205-C7E681545F3B}" type="slidenum">
              <a:rPr lang="fr-FR" smtClean="0"/>
              <a:pPr/>
              <a:t>‹N°›</a:t>
            </a:fld>
            <a:endParaRPr lang="fr-FR" dirty="0"/>
          </a:p>
        </p:txBody>
      </p:sp>
    </p:spTree>
    <p:extLst>
      <p:ext uri="{BB962C8B-B14F-4D97-AF65-F5344CB8AC3E}">
        <p14:creationId xmlns:p14="http://schemas.microsoft.com/office/powerpoint/2010/main" val="120819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738" y="4406901"/>
            <a:ext cx="10362961"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738" y="2906713"/>
            <a:ext cx="1036296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954409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80" y="1600201"/>
            <a:ext cx="5409317"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6171416" y="1600201"/>
            <a:ext cx="541090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27576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79" y="1535113"/>
            <a:ext cx="53870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79" y="2174875"/>
            <a:ext cx="53870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645" y="1535113"/>
            <a:ext cx="53886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645" y="2174875"/>
            <a:ext cx="53886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1345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55110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24147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80" y="273050"/>
            <a:ext cx="4010547"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296" y="273051"/>
            <a:ext cx="6048255"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09680" y="1435101"/>
            <a:ext cx="40105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15214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499" y="4800600"/>
            <a:ext cx="7316152"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499" y="612775"/>
            <a:ext cx="731615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2389499" y="5367338"/>
            <a:ext cx="731615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21470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0" name="Gleichschenkliges Dreieck 57"/>
          <p:cNvSpPr/>
          <p:nvPr/>
        </p:nvSpPr>
        <p:spPr>
          <a:xfrm rot="1800000" flipH="1">
            <a:off x="739746" y="6421341"/>
            <a:ext cx="781876" cy="673943"/>
          </a:xfrm>
          <a:prstGeom prst="triangle">
            <a:avLst/>
          </a:prstGeom>
          <a:solidFill>
            <a:srgbClr val="FF9900"/>
          </a:solidFill>
          <a:ln w="3175" cap="flat" cmpd="sng" algn="ctr">
            <a:noFill/>
            <a:prstDash val="solid"/>
          </a:ln>
          <a:effectLst/>
        </p:spPr>
        <p:txBody>
          <a:bodyPr rtlCol="0" anchor="ctr"/>
          <a:lstStyle/>
          <a:p>
            <a:pPr marR="0" lvl="0" indent="0" algn="ctr" defTabSz="914400" fontAlgn="auto">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prstClr val="white"/>
              </a:solidFill>
              <a:effectLst/>
              <a:uLnTx/>
              <a:uFillTx/>
              <a:latin typeface="Calibri"/>
            </a:endParaRPr>
          </a:p>
        </p:txBody>
      </p:sp>
      <p:sp>
        <p:nvSpPr>
          <p:cNvPr id="2" name="Espace réservé du titre 1"/>
          <p:cNvSpPr>
            <a:spLocks noGrp="1"/>
          </p:cNvSpPr>
          <p:nvPr>
            <p:ph type="title"/>
          </p:nvPr>
        </p:nvSpPr>
        <p:spPr>
          <a:xfrm>
            <a:off x="609680" y="274638"/>
            <a:ext cx="10059674"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09680" y="1600201"/>
            <a:ext cx="10972641"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2" name="Gleichschenkliges Dreieck 170"/>
          <p:cNvSpPr/>
          <p:nvPr/>
        </p:nvSpPr>
        <p:spPr>
          <a:xfrm rot="12600000">
            <a:off x="-223219" y="6618330"/>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3" name="Gleichschenkliges Dreieck 35"/>
          <p:cNvSpPr/>
          <p:nvPr/>
        </p:nvSpPr>
        <p:spPr>
          <a:xfrm rot="19800000">
            <a:off x="11291334" y="737864"/>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4" name="Gleichschenkliges Dreieck 36"/>
          <p:cNvSpPr/>
          <p:nvPr/>
        </p:nvSpPr>
        <p:spPr>
          <a:xfrm rot="16200000">
            <a:off x="11461440" y="443135"/>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5" name="Gleichschenkliges Dreieck 37"/>
          <p:cNvSpPr/>
          <p:nvPr/>
        </p:nvSpPr>
        <p:spPr>
          <a:xfrm rot="12600000">
            <a:off x="11291334" y="151004"/>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6" name="Gleichschenkliges Dreieck 38"/>
          <p:cNvSpPr/>
          <p:nvPr/>
        </p:nvSpPr>
        <p:spPr>
          <a:xfrm rot="5400000">
            <a:off x="10782842" y="443135"/>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Gleichschenkliges Dreieck 39"/>
          <p:cNvSpPr/>
          <p:nvPr/>
        </p:nvSpPr>
        <p:spPr>
          <a:xfrm rot="9000000">
            <a:off x="10952846"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0" name="Gleichschenkliges Dreieck 60"/>
          <p:cNvSpPr/>
          <p:nvPr/>
        </p:nvSpPr>
        <p:spPr>
          <a:xfrm rot="1800000">
            <a:off x="11629498" y="-432057"/>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1" name="Gleichschenkliges Dreieck 56"/>
          <p:cNvSpPr/>
          <p:nvPr/>
        </p:nvSpPr>
        <p:spPr>
          <a:xfrm rot="1800000">
            <a:off x="1027841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2" name="Gleichschenkliges Dreieck 57"/>
          <p:cNvSpPr/>
          <p:nvPr/>
        </p:nvSpPr>
        <p:spPr>
          <a:xfrm rot="19800000">
            <a:off x="10616905" y="-432057"/>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3" name="Gleichschenkliges Dreieck 58"/>
          <p:cNvSpPr/>
          <p:nvPr/>
        </p:nvSpPr>
        <p:spPr>
          <a:xfrm rot="1800000">
            <a:off x="8925789" y="-432057"/>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4" name="Gleichschenkliges Dreieck 59"/>
          <p:cNvSpPr/>
          <p:nvPr/>
        </p:nvSpPr>
        <p:spPr>
          <a:xfrm rot="19800000">
            <a:off x="926427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580647" y="6559547"/>
            <a:ext cx="9769386"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fr-FR" dirty="0"/>
          </a:p>
        </p:txBody>
      </p:sp>
      <p:sp>
        <p:nvSpPr>
          <p:cNvPr id="6"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92A84CF8-76C0-4E21-8E1C-495D57D3057E}" type="slidenum">
              <a:rPr lang="fr-FR" smtClean="0"/>
              <a:t>‹N°›</a:t>
            </a:fld>
            <a:endParaRPr lang="fr-FR" dirty="0"/>
          </a:p>
        </p:txBody>
      </p:sp>
    </p:spTree>
    <p:extLst>
      <p:ext uri="{BB962C8B-B14F-4D97-AF65-F5344CB8AC3E}">
        <p14:creationId xmlns:p14="http://schemas.microsoft.com/office/powerpoint/2010/main" val="3800033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spcBef>
          <a:spcPct val="0"/>
        </a:spcBef>
        <a:buNone/>
        <a:defRPr sz="3200" b="1" kern="1200">
          <a:solidFill>
            <a:schemeClr val="tx1"/>
          </a:solidFill>
          <a:latin typeface="+mn-lt"/>
          <a:ea typeface="+mj-ea"/>
          <a:cs typeface="+mj-cs"/>
        </a:defRPr>
      </a:lvl1pPr>
    </p:titleStyle>
    <p:bodyStyle>
      <a:lvl1pPr marL="342900" indent="-342900" algn="l" defTabSz="914400" rtl="0" eaLnBrk="1" latinLnBrk="0" hangingPunct="1">
        <a:spcBef>
          <a:spcPct val="20000"/>
        </a:spcBef>
        <a:buClr>
          <a:srgbClr val="002060"/>
        </a:buClr>
        <a:buSzPct val="75000"/>
        <a:buFont typeface="Wingdings 3" panose="05040102010807070707" pitchFamily="18" charset="2"/>
        <a:buChar char="u"/>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Courier New" panose="02070309020205020404" pitchFamily="49" charset="0"/>
        <a:buChar char="o"/>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82686" y="1029494"/>
            <a:ext cx="9917723" cy="4475237"/>
          </a:xfrm>
        </p:spPr>
        <p:txBody>
          <a:bodyPr>
            <a:normAutofit/>
          </a:bodyPr>
          <a:lstStyle/>
          <a:p>
            <a:pPr algn="ctr"/>
            <a:r>
              <a:rPr lang="fr-FR" sz="3600" dirty="0">
                <a:solidFill>
                  <a:schemeClr val="accent6">
                    <a:lumMod val="75000"/>
                  </a:schemeClr>
                </a:solidFill>
              </a:rPr>
              <a:t>Présentation de la Ps Jeunes </a:t>
            </a:r>
            <a:br>
              <a:rPr lang="fr-FR" sz="3600" dirty="0">
                <a:solidFill>
                  <a:schemeClr val="accent6">
                    <a:lumMod val="75000"/>
                  </a:schemeClr>
                </a:solidFill>
              </a:rPr>
            </a:br>
            <a:endParaRPr lang="fr-FR" sz="3600" dirty="0">
              <a:solidFill>
                <a:srgbClr val="F69200"/>
              </a:solidFill>
            </a:endParaRPr>
          </a:p>
        </p:txBody>
      </p:sp>
    </p:spTree>
    <p:extLst>
      <p:ext uri="{BB962C8B-B14F-4D97-AF65-F5344CB8AC3E}">
        <p14:creationId xmlns:p14="http://schemas.microsoft.com/office/powerpoint/2010/main" val="2682692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C023DB7-D6FC-4B05-898A-A5C1A86584D2}"/>
              </a:ext>
            </a:extLst>
          </p:cNvPr>
          <p:cNvSpPr>
            <a:spLocks noGrp="1"/>
          </p:cNvSpPr>
          <p:nvPr>
            <p:ph type="sldNum" sz="quarter" idx="12"/>
          </p:nvPr>
        </p:nvSpPr>
        <p:spPr/>
        <p:txBody>
          <a:bodyPr/>
          <a:lstStyle/>
          <a:p>
            <a:pPr>
              <a:defRPr/>
            </a:pPr>
            <a:fld id="{1BEEE578-F9E3-4132-A637-21A96976DBDC}" type="slidenum">
              <a:rPr lang="fr-FR" smtClean="0"/>
              <a:pPr>
                <a:defRPr/>
              </a:pPr>
              <a:t>2</a:t>
            </a:fld>
            <a:endParaRPr lang="fr-FR"/>
          </a:p>
        </p:txBody>
      </p:sp>
      <p:sp>
        <p:nvSpPr>
          <p:cNvPr id="4" name="Rectangle 3">
            <a:extLst>
              <a:ext uri="{FF2B5EF4-FFF2-40B4-BE49-F238E27FC236}">
                <a16:creationId xmlns:a16="http://schemas.microsoft.com/office/drawing/2014/main" id="{F448BD3C-7846-4CEA-9D0A-3CF530C6FA81}"/>
              </a:ext>
            </a:extLst>
          </p:cNvPr>
          <p:cNvSpPr/>
          <p:nvPr/>
        </p:nvSpPr>
        <p:spPr>
          <a:xfrm>
            <a:off x="872968" y="1417227"/>
            <a:ext cx="10446064" cy="4555093"/>
          </a:xfrm>
          <a:prstGeom prst="rect">
            <a:avLst/>
          </a:prstGeom>
        </p:spPr>
        <p:txBody>
          <a:bodyPr wrap="square">
            <a:spAutoFit/>
          </a:bodyPr>
          <a:lstStyle/>
          <a:p>
            <a:pPr algn="just" defTabSz="914309">
              <a:spcBef>
                <a:spcPts val="600"/>
              </a:spcBef>
              <a:spcAft>
                <a:spcPts val="600"/>
              </a:spcAft>
            </a:pPr>
            <a:r>
              <a:rPr lang="fr-FR" sz="2000" b="1" dirty="0">
                <a:solidFill>
                  <a:srgbClr val="E36C09"/>
                </a:solidFill>
                <a:latin typeface="Arial" panose="020B0604020202020204" pitchFamily="34" charset="0"/>
                <a:ea typeface="Calibri" panose="020F0502020204030204" pitchFamily="34" charset="0"/>
              </a:rPr>
              <a:t>Deux objectifs </a:t>
            </a:r>
            <a:r>
              <a:rPr lang="fr-FR" sz="2000" b="1" dirty="0" err="1">
                <a:solidFill>
                  <a:srgbClr val="E36C09"/>
                </a:solidFill>
                <a:latin typeface="Arial" panose="020B0604020202020204" pitchFamily="34" charset="0"/>
                <a:ea typeface="Calibri" panose="020F0502020204030204" pitchFamily="34" charset="0"/>
              </a:rPr>
              <a:t>Cog</a:t>
            </a:r>
            <a:r>
              <a:rPr lang="fr-FR" sz="2000" b="1" dirty="0">
                <a:solidFill>
                  <a:srgbClr val="E36C09"/>
                </a:solidFill>
                <a:latin typeface="Arial" panose="020B0604020202020204" pitchFamily="34" charset="0"/>
                <a:ea typeface="Calibri" panose="020F0502020204030204" pitchFamily="34" charset="0"/>
              </a:rPr>
              <a:t> dans la fiche jeunesse 12-25 ans : </a:t>
            </a:r>
          </a:p>
          <a:p>
            <a:pPr marL="342900" lvl="0" indent="-342900" algn="just">
              <a:spcBef>
                <a:spcPts val="600"/>
              </a:spcBef>
              <a:spcAft>
                <a:spcPts val="600"/>
              </a:spcAft>
              <a:buFont typeface="Symbol" panose="05050102010706020507" pitchFamily="18" charset="2"/>
              <a:buBlip>
                <a:blip r:embed="rId2"/>
              </a:buBlip>
            </a:pPr>
            <a:r>
              <a:rPr lang="fr-FR" sz="2000" b="1" dirty="0">
                <a:solidFill>
                  <a:srgbClr val="548DD4">
                    <a:lumMod val="75000"/>
                  </a:srgbClr>
                </a:solidFill>
                <a:latin typeface="Arial" panose="020B0604020202020204" pitchFamily="34" charset="0"/>
              </a:rPr>
              <a:t>Encourager les initiatives des adolescents en accompagnant leurs projets </a:t>
            </a:r>
            <a:r>
              <a:rPr lang="fr-FR" sz="2000" dirty="0">
                <a:solidFill>
                  <a:srgbClr val="548DD4">
                    <a:lumMod val="75000"/>
                  </a:srgbClr>
                </a:solidFill>
                <a:latin typeface="Arial" panose="020B0604020202020204" pitchFamily="34" charset="0"/>
              </a:rPr>
              <a:t>et en renforçant une présence éducative à leurs côtés, tant dans les structures qui les accueillent que sur Internet et les réseaux sociaux ; </a:t>
            </a:r>
          </a:p>
          <a:p>
            <a:pPr marL="342900" lvl="0" indent="-342900" algn="just">
              <a:spcBef>
                <a:spcPts val="600"/>
              </a:spcBef>
              <a:spcAft>
                <a:spcPts val="600"/>
              </a:spcAft>
              <a:buFont typeface="Symbol" panose="05050102010706020507" pitchFamily="18" charset="2"/>
              <a:buBlip>
                <a:blip r:embed="rId2"/>
              </a:buBlip>
            </a:pPr>
            <a:r>
              <a:rPr lang="fr-FR" sz="2000" b="1" dirty="0">
                <a:solidFill>
                  <a:srgbClr val="548DD4">
                    <a:lumMod val="75000"/>
                  </a:srgbClr>
                </a:solidFill>
                <a:latin typeface="Arial" panose="020B0604020202020204" pitchFamily="34" charset="0"/>
              </a:rPr>
              <a:t>Poursuivre le développement des actions favorisant l’autonomie des jeunes</a:t>
            </a:r>
            <a:r>
              <a:rPr lang="fr-FR" sz="2000" dirty="0">
                <a:solidFill>
                  <a:srgbClr val="548DD4">
                    <a:lumMod val="75000"/>
                  </a:srgbClr>
                </a:solidFill>
                <a:latin typeface="Arial" panose="020B0604020202020204" pitchFamily="34" charset="0"/>
              </a:rPr>
              <a:t> en encourageant leur engagement citoyen et en facilitant leur processus de décohabitation. </a:t>
            </a:r>
          </a:p>
          <a:p>
            <a:pPr algn="just" defTabSz="914309">
              <a:spcBef>
                <a:spcPts val="600"/>
              </a:spcBef>
              <a:spcAft>
                <a:spcPts val="600"/>
              </a:spcAft>
            </a:pPr>
            <a:endParaRPr lang="fr-FR" sz="2000" b="1" dirty="0">
              <a:solidFill>
                <a:srgbClr val="E36C09"/>
              </a:solidFill>
              <a:latin typeface="Arial" panose="020B0604020202020204" pitchFamily="34" charset="0"/>
            </a:endParaRPr>
          </a:p>
          <a:p>
            <a:pPr algn="just" defTabSz="914309">
              <a:spcBef>
                <a:spcPts val="600"/>
              </a:spcBef>
              <a:spcAft>
                <a:spcPts val="600"/>
              </a:spcAft>
            </a:pPr>
            <a:r>
              <a:rPr lang="fr-FR" sz="2000" b="1" dirty="0">
                <a:solidFill>
                  <a:srgbClr val="E36C09"/>
                </a:solidFill>
                <a:latin typeface="Arial" panose="020B0604020202020204" pitchFamily="34" charset="0"/>
              </a:rPr>
              <a:t>Trois dispositifs en direction des adolescents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La Prestation de service « Jeunes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L’axe 3 du fonds « Publics et territoires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Les Promeneurs du Net. </a:t>
            </a:r>
          </a:p>
        </p:txBody>
      </p:sp>
      <p:sp>
        <p:nvSpPr>
          <p:cNvPr id="6" name="ZoneTexte 5">
            <a:extLst>
              <a:ext uri="{FF2B5EF4-FFF2-40B4-BE49-F238E27FC236}">
                <a16:creationId xmlns:a16="http://schemas.microsoft.com/office/drawing/2014/main" id="{C61657EB-7875-4F87-96A9-7C147808D83F}"/>
              </a:ext>
            </a:extLst>
          </p:cNvPr>
          <p:cNvSpPr txBox="1"/>
          <p:nvPr/>
        </p:nvSpPr>
        <p:spPr>
          <a:xfrm>
            <a:off x="348792" y="360351"/>
            <a:ext cx="7786541" cy="461665"/>
          </a:xfrm>
          <a:prstGeom prst="rect">
            <a:avLst/>
          </a:prstGeom>
          <a:noFill/>
        </p:spPr>
        <p:txBody>
          <a:bodyPr wrap="square" rtlCol="0">
            <a:spAutoFit/>
          </a:bodyPr>
          <a:lstStyle/>
          <a:p>
            <a:r>
              <a:rPr lang="fr-FR" sz="2400" b="1" dirty="0">
                <a:solidFill>
                  <a:srgbClr val="E36C09"/>
                </a:solidFill>
                <a:latin typeface="Arial" panose="020B0604020202020204" pitchFamily="34" charset="0"/>
              </a:rPr>
              <a:t>La politique jeunesse de la branche Famille </a:t>
            </a:r>
          </a:p>
        </p:txBody>
      </p:sp>
      <p:pic>
        <p:nvPicPr>
          <p:cNvPr id="8" name="Image 7">
            <a:extLst>
              <a:ext uri="{FF2B5EF4-FFF2-40B4-BE49-F238E27FC236}">
                <a16:creationId xmlns:a16="http://schemas.microsoft.com/office/drawing/2014/main" id="{AA7DDB6B-4A38-4362-A0F2-4B0140C3B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9871" y="3351911"/>
            <a:ext cx="2682029" cy="2682029"/>
          </a:xfrm>
          <a:prstGeom prst="rect">
            <a:avLst/>
          </a:prstGeom>
        </p:spPr>
      </p:pic>
      <p:pic>
        <p:nvPicPr>
          <p:cNvPr id="10" name="Image 9">
            <a:extLst>
              <a:ext uri="{FF2B5EF4-FFF2-40B4-BE49-F238E27FC236}">
                <a16:creationId xmlns:a16="http://schemas.microsoft.com/office/drawing/2014/main" id="{6B3FC56F-B8E7-4513-B54B-5DB231D88B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4812" y="4609707"/>
            <a:ext cx="1688516" cy="1957824"/>
          </a:xfrm>
          <a:prstGeom prst="rect">
            <a:avLst/>
          </a:prstGeom>
        </p:spPr>
      </p:pic>
    </p:spTree>
    <p:extLst>
      <p:ext uri="{BB962C8B-B14F-4D97-AF65-F5344CB8AC3E}">
        <p14:creationId xmlns:p14="http://schemas.microsoft.com/office/powerpoint/2010/main" val="4085619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6" name="Rectangle 5"/>
          <p:cNvSpPr/>
          <p:nvPr/>
        </p:nvSpPr>
        <p:spPr>
          <a:xfrm>
            <a:off x="1063241" y="1452330"/>
            <a:ext cx="8078379" cy="769441"/>
          </a:xfrm>
          <a:prstGeom prst="rect">
            <a:avLst/>
          </a:prstGeom>
        </p:spPr>
        <p:txBody>
          <a:bodyPr wrap="square">
            <a:spAutoFit/>
          </a:bodyPr>
          <a:lstStyle/>
          <a:p>
            <a:pPr marL="342900" lvl="1"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a:p>
            <a:pPr marL="342900"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p:txBody>
      </p:sp>
      <p:sp>
        <p:nvSpPr>
          <p:cNvPr id="5" name="Rectangle 4"/>
          <p:cNvSpPr/>
          <p:nvPr/>
        </p:nvSpPr>
        <p:spPr>
          <a:xfrm>
            <a:off x="1150326"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8" name="Rectangle 7">
            <a:extLst>
              <a:ext uri="{FF2B5EF4-FFF2-40B4-BE49-F238E27FC236}">
                <a16:creationId xmlns:a16="http://schemas.microsoft.com/office/drawing/2014/main" id="{8F98CF19-7AE7-442A-97A8-44EC176D9499}"/>
              </a:ext>
            </a:extLst>
          </p:cNvPr>
          <p:cNvSpPr/>
          <p:nvPr/>
        </p:nvSpPr>
        <p:spPr>
          <a:xfrm>
            <a:off x="682696" y="1176444"/>
            <a:ext cx="10810625" cy="6093976"/>
          </a:xfrm>
          <a:prstGeom prst="rect">
            <a:avLst/>
          </a:prstGeom>
        </p:spPr>
        <p:txBody>
          <a:bodyPr wrap="square">
            <a:spAutoFit/>
          </a:bodyPr>
          <a:lstStyle/>
          <a:p>
            <a:pPr algn="just" defTabSz="914309">
              <a:spcBef>
                <a:spcPts val="600"/>
              </a:spcBef>
              <a:spcAft>
                <a:spcPts val="600"/>
              </a:spcAft>
            </a:pPr>
            <a:r>
              <a:rPr lang="fr-FR" sz="2000" b="1" dirty="0">
                <a:solidFill>
                  <a:srgbClr val="E36C09"/>
                </a:solidFill>
                <a:latin typeface="Arial" panose="020B0604020202020204" pitchFamily="34" charset="0"/>
                <a:ea typeface="Calibri" panose="020F0502020204030204" pitchFamily="34" charset="0"/>
              </a:rPr>
              <a:t>Objectif : </a:t>
            </a:r>
            <a:r>
              <a:rPr lang="fr-FR" sz="2000" b="1" dirty="0">
                <a:solidFill>
                  <a:srgbClr val="548DD4">
                    <a:lumMod val="75000"/>
                  </a:srgbClr>
                </a:solidFill>
                <a:latin typeface="Arial" panose="020B0604020202020204" pitchFamily="34" charset="0"/>
              </a:rPr>
              <a:t>accompagner l’évolution </a:t>
            </a:r>
            <a:r>
              <a:rPr lang="fr-FR" sz="2000" b="1" dirty="0">
                <a:solidFill>
                  <a:srgbClr val="548DD4">
                    <a:lumMod val="75000"/>
                  </a:srgbClr>
                </a:solidFill>
                <a:latin typeface="Arial" panose="020B0604020202020204" pitchFamily="34" charset="0"/>
                <a:ea typeface="Calibri" panose="020F0502020204030204" pitchFamily="34" charset="0"/>
              </a:rPr>
              <a:t>qualitative des offres d’accompagnement et d’activité proposées aux adolescents </a:t>
            </a:r>
            <a:r>
              <a:rPr lang="fr-FR" sz="2000" dirty="0">
                <a:solidFill>
                  <a:srgbClr val="548DD4">
                    <a:lumMod val="75000"/>
                  </a:srgbClr>
                </a:solidFill>
                <a:latin typeface="Arial" panose="020B0604020202020204" pitchFamily="34" charset="0"/>
                <a:ea typeface="Calibri" panose="020F0502020204030204" pitchFamily="34" charset="0"/>
              </a:rPr>
              <a:t>et favoriser l’engagement citoyen et l’implication des jeunes.</a:t>
            </a:r>
            <a:endParaRPr lang="fr-FR" sz="2000" b="1" dirty="0">
              <a:solidFill>
                <a:srgbClr val="548DD4">
                  <a:lumMod val="75000"/>
                </a:srgbClr>
              </a:solidFill>
              <a:latin typeface="Arial" panose="020B0604020202020204" pitchFamily="34" charset="0"/>
              <a:ea typeface="Calibri" panose="020F0502020204030204" pitchFamily="34" charset="0"/>
            </a:endParaRPr>
          </a:p>
          <a:p>
            <a:pPr algn="just" defTabSz="914309">
              <a:spcBef>
                <a:spcPts val="600"/>
              </a:spcBef>
              <a:spcAft>
                <a:spcPts val="600"/>
              </a:spcAft>
            </a:pPr>
            <a:r>
              <a:rPr lang="fr-FR" sz="2000" b="1" dirty="0">
                <a:solidFill>
                  <a:srgbClr val="E36C09"/>
                </a:solidFill>
                <a:latin typeface="Arial" panose="020B0604020202020204" pitchFamily="34" charset="0"/>
              </a:rPr>
              <a:t>Principe  : </a:t>
            </a:r>
            <a:r>
              <a:rPr lang="fr-FR" sz="2000" b="1" dirty="0">
                <a:solidFill>
                  <a:srgbClr val="548DD4">
                    <a:lumMod val="75000"/>
                  </a:srgbClr>
                </a:solidFill>
                <a:latin typeface="Arial" panose="020B0604020202020204" pitchFamily="34" charset="0"/>
              </a:rPr>
              <a:t>agrément par les Conseils d’administration des Caf d’un projet </a:t>
            </a:r>
            <a:r>
              <a:rPr lang="fr-FR" sz="2000" dirty="0">
                <a:solidFill>
                  <a:srgbClr val="548DD4">
                    <a:lumMod val="75000"/>
                  </a:srgbClr>
                </a:solidFill>
                <a:latin typeface="Arial" panose="020B0604020202020204" pitchFamily="34" charset="0"/>
                <a:ea typeface="Calibri" panose="020F0502020204030204" pitchFamily="34" charset="0"/>
              </a:rPr>
              <a:t>innovant et/ou adapté aux attentes des adolescents (accueil souple, « hors les murs » ou itinérant, tiers-lieux, </a:t>
            </a:r>
            <a:r>
              <a:rPr lang="fr-FR" sz="2000" dirty="0" err="1">
                <a:solidFill>
                  <a:srgbClr val="548DD4">
                    <a:lumMod val="75000"/>
                  </a:srgbClr>
                </a:solidFill>
                <a:latin typeface="Arial" panose="020B0604020202020204" pitchFamily="34" charset="0"/>
                <a:ea typeface="Calibri" panose="020F0502020204030204" pitchFamily="34" charset="0"/>
              </a:rPr>
              <a:t>Fab</a:t>
            </a:r>
            <a:r>
              <a:rPr lang="fr-FR" sz="2000" dirty="0">
                <a:solidFill>
                  <a:srgbClr val="548DD4">
                    <a:lumMod val="75000"/>
                  </a:srgbClr>
                </a:solidFill>
                <a:latin typeface="Arial" panose="020B0604020202020204" pitchFamily="34" charset="0"/>
                <a:ea typeface="Calibri" panose="020F0502020204030204" pitchFamily="34" charset="0"/>
              </a:rPr>
              <a:t> </a:t>
            </a:r>
            <a:r>
              <a:rPr lang="fr-FR" sz="2000" dirty="0" err="1">
                <a:solidFill>
                  <a:srgbClr val="548DD4">
                    <a:lumMod val="75000"/>
                  </a:srgbClr>
                </a:solidFill>
                <a:latin typeface="Arial" panose="020B0604020202020204" pitchFamily="34" charset="0"/>
                <a:ea typeface="Calibri" panose="020F0502020204030204" pitchFamily="34" charset="0"/>
              </a:rPr>
              <a:t>Lab</a:t>
            </a:r>
            <a:r>
              <a:rPr lang="fr-FR" sz="2000" dirty="0">
                <a:solidFill>
                  <a:srgbClr val="548DD4">
                    <a:lumMod val="75000"/>
                  </a:srgbClr>
                </a:solidFill>
                <a:latin typeface="Arial" panose="020B0604020202020204" pitchFamily="34" charset="0"/>
                <a:ea typeface="Calibri" panose="020F0502020204030204" pitchFamily="34" charset="0"/>
              </a:rPr>
              <a:t>, développement de projets créatifs ou de solidarité …).</a:t>
            </a:r>
          </a:p>
          <a:p>
            <a:pPr algn="just" defTabSz="914309">
              <a:spcBef>
                <a:spcPts val="600"/>
              </a:spcBef>
              <a:spcAft>
                <a:spcPts val="600"/>
              </a:spcAft>
            </a:pPr>
            <a:r>
              <a:rPr lang="fr-FR" sz="2000" b="1" dirty="0">
                <a:solidFill>
                  <a:srgbClr val="E36C09"/>
                </a:solidFill>
                <a:latin typeface="Arial" panose="020B0604020202020204" pitchFamily="34" charset="0"/>
              </a:rPr>
              <a:t>Eligibilité  : </a:t>
            </a:r>
            <a:r>
              <a:rPr lang="fr-FR" sz="2000" dirty="0">
                <a:solidFill>
                  <a:srgbClr val="548DD4">
                    <a:lumMod val="75000"/>
                  </a:srgbClr>
                </a:solidFill>
                <a:latin typeface="Arial" panose="020B0604020202020204" pitchFamily="34" charset="0"/>
              </a:rPr>
              <a:t>l’éligibilité à la Ps Jeunes n’est pas conditionnée par la nature de la structure porteuse du projet mais par </a:t>
            </a:r>
            <a:r>
              <a:rPr lang="fr-FR" sz="2000" b="1" dirty="0">
                <a:solidFill>
                  <a:srgbClr val="548DD4">
                    <a:lumMod val="75000"/>
                  </a:srgbClr>
                </a:solidFill>
                <a:latin typeface="Arial" panose="020B0604020202020204" pitchFamily="34" charset="0"/>
              </a:rPr>
              <a:t>la nature du projet </a:t>
            </a:r>
            <a:r>
              <a:rPr lang="fr-FR" sz="2000" dirty="0">
                <a:solidFill>
                  <a:srgbClr val="548DD4">
                    <a:lumMod val="75000"/>
                  </a:srgbClr>
                </a:solidFill>
                <a:latin typeface="Arial" panose="020B0604020202020204" pitchFamily="34" charset="0"/>
              </a:rPr>
              <a:t>déposé auprès de la Caf. </a:t>
            </a:r>
          </a:p>
          <a:p>
            <a:pPr algn="just" defTabSz="914309">
              <a:spcBef>
                <a:spcPts val="600"/>
              </a:spcBef>
              <a:spcAft>
                <a:spcPts val="600"/>
              </a:spcAft>
            </a:pPr>
            <a:r>
              <a:rPr lang="fr-FR" sz="2000" b="1" dirty="0">
                <a:solidFill>
                  <a:srgbClr val="E36C09"/>
                </a:solidFill>
                <a:latin typeface="Arial" panose="020B0604020202020204" pitchFamily="34" charset="0"/>
              </a:rPr>
              <a:t>Critères d’éligibilité :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S’adresser en priorité aux 12-17 ans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Mettre en place des actions visant l’engagement et la participation des jeunes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Mobiliser des partenariats locaux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Associer les familles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S’appuyer sur un ou des animateurs qualifiés </a:t>
            </a:r>
            <a:r>
              <a:rPr lang="fr-FR" sz="2000" dirty="0">
                <a:solidFill>
                  <a:srgbClr val="548DD4">
                    <a:lumMod val="75000"/>
                  </a:srgbClr>
                </a:solidFill>
                <a:latin typeface="Arial" panose="020B0604020202020204" pitchFamily="34" charset="0"/>
                <a:ea typeface="Calibri" panose="020F0502020204030204" pitchFamily="34" charset="0"/>
              </a:rPr>
              <a:t>(diplôme de niveau 4 minimum).</a:t>
            </a:r>
          </a:p>
          <a:p>
            <a:pPr algn="just" defTabSz="914309">
              <a:spcBef>
                <a:spcPts val="600"/>
              </a:spcBef>
              <a:spcAft>
                <a:spcPts val="600"/>
              </a:spcAft>
            </a:pPr>
            <a:endParaRPr lang="fr-FR" sz="2000" dirty="0">
              <a:solidFill>
                <a:srgbClr val="548DD4">
                  <a:lumMod val="75000"/>
                </a:srgbClr>
              </a:solidFill>
              <a:latin typeface="Arial" panose="020B0604020202020204" pitchFamily="34" charset="0"/>
            </a:endParaRPr>
          </a:p>
        </p:txBody>
      </p:sp>
      <p:sp>
        <p:nvSpPr>
          <p:cNvPr id="7" name="ZoneTexte 6">
            <a:extLst>
              <a:ext uri="{FF2B5EF4-FFF2-40B4-BE49-F238E27FC236}">
                <a16:creationId xmlns:a16="http://schemas.microsoft.com/office/drawing/2014/main" id="{46CE716D-48E4-4E63-940B-5E30D191A0EC}"/>
              </a:ext>
            </a:extLst>
          </p:cNvPr>
          <p:cNvSpPr txBox="1"/>
          <p:nvPr/>
        </p:nvSpPr>
        <p:spPr>
          <a:xfrm>
            <a:off x="348792" y="360351"/>
            <a:ext cx="7786541" cy="461665"/>
          </a:xfrm>
          <a:prstGeom prst="rect">
            <a:avLst/>
          </a:prstGeom>
          <a:noFill/>
        </p:spPr>
        <p:txBody>
          <a:bodyPr wrap="square" rtlCol="0">
            <a:spAutoFit/>
          </a:bodyPr>
          <a:lstStyle/>
          <a:p>
            <a:r>
              <a:rPr lang="fr-FR" sz="2400" b="1" dirty="0">
                <a:solidFill>
                  <a:srgbClr val="E36C09"/>
                </a:solidFill>
                <a:latin typeface="Arial" panose="020B0604020202020204" pitchFamily="34" charset="0"/>
              </a:rPr>
              <a:t>La Ps Jeunes : principes généraux  </a:t>
            </a:r>
          </a:p>
        </p:txBody>
      </p:sp>
    </p:spTree>
    <p:extLst>
      <p:ext uri="{BB962C8B-B14F-4D97-AF65-F5344CB8AC3E}">
        <p14:creationId xmlns:p14="http://schemas.microsoft.com/office/powerpoint/2010/main" val="107136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063240" y="444940"/>
            <a:ext cx="91178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633413" indent="-633413" defTabSz="914309">
              <a:buNone/>
            </a:pPr>
            <a:r>
              <a:rPr lang="fr-FR" altLang="fr-FR" sz="2400" b="1" dirty="0">
                <a:solidFill>
                  <a:schemeClr val="accent3"/>
                </a:solidFill>
                <a:latin typeface="Arial" charset="0"/>
                <a:ea typeface="ＭＳ Ｐゴシック" pitchFamily="34" charset="-128"/>
              </a:rPr>
              <a:t>La Ps Jeunes : modalités de financement</a:t>
            </a:r>
          </a:p>
        </p:txBody>
      </p:sp>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6" name="Rectangle 5"/>
          <p:cNvSpPr/>
          <p:nvPr/>
        </p:nvSpPr>
        <p:spPr>
          <a:xfrm>
            <a:off x="1063241" y="1452330"/>
            <a:ext cx="8078379" cy="769441"/>
          </a:xfrm>
          <a:prstGeom prst="rect">
            <a:avLst/>
          </a:prstGeom>
        </p:spPr>
        <p:txBody>
          <a:bodyPr wrap="square">
            <a:spAutoFit/>
          </a:bodyPr>
          <a:lstStyle/>
          <a:p>
            <a:pPr marL="342900" lvl="1"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a:p>
            <a:pPr marL="342900"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p:txBody>
      </p:sp>
      <p:sp>
        <p:nvSpPr>
          <p:cNvPr id="5" name="Rectangle 4"/>
          <p:cNvSpPr/>
          <p:nvPr/>
        </p:nvSpPr>
        <p:spPr>
          <a:xfrm>
            <a:off x="1150326"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8" name="Rectangle 7">
            <a:extLst>
              <a:ext uri="{FF2B5EF4-FFF2-40B4-BE49-F238E27FC236}">
                <a16:creationId xmlns:a16="http://schemas.microsoft.com/office/drawing/2014/main" id="{8F98CF19-7AE7-442A-97A8-44EC176D9499}"/>
              </a:ext>
            </a:extLst>
          </p:cNvPr>
          <p:cNvSpPr/>
          <p:nvPr/>
        </p:nvSpPr>
        <p:spPr>
          <a:xfrm>
            <a:off x="819400" y="1297511"/>
            <a:ext cx="10446064" cy="4093428"/>
          </a:xfrm>
          <a:prstGeom prst="rect">
            <a:avLst/>
          </a:prstGeom>
        </p:spPr>
        <p:txBody>
          <a:bodyPr wrap="square">
            <a:spAutoFit/>
          </a:bodyPr>
          <a:lstStyle/>
          <a:p>
            <a:pPr marL="342900" indent="-342900" algn="just" defTabSz="914309">
              <a:spcBef>
                <a:spcPts val="600"/>
              </a:spcBef>
              <a:spcAft>
                <a:spcPts val="600"/>
              </a:spcAft>
              <a:buFont typeface="Wingdings" panose="05000000000000000000" pitchFamily="2" charset="2"/>
              <a:buChar char="Ø"/>
            </a:pPr>
            <a:r>
              <a:rPr lang="fr-FR" sz="2000" b="1" dirty="0">
                <a:solidFill>
                  <a:srgbClr val="E36C09"/>
                </a:solidFill>
                <a:latin typeface="Arial" panose="020B0604020202020204" pitchFamily="34" charset="0"/>
              </a:rPr>
              <a:t>Modalités de financement : </a:t>
            </a:r>
          </a:p>
          <a:p>
            <a:pPr algn="just" defTabSz="914309">
              <a:spcBef>
                <a:spcPts val="600"/>
              </a:spcBef>
              <a:spcAft>
                <a:spcPts val="600"/>
              </a:spcAft>
            </a:pPr>
            <a:r>
              <a:rPr lang="fr-FR" sz="2000" b="1" dirty="0">
                <a:solidFill>
                  <a:srgbClr val="548DD4">
                    <a:lumMod val="75000"/>
                  </a:srgbClr>
                </a:solidFill>
                <a:latin typeface="Arial" panose="020B0604020202020204" pitchFamily="34" charset="0"/>
              </a:rPr>
              <a:t>Une Ps « à la fonction » </a:t>
            </a:r>
            <a:r>
              <a:rPr lang="fr-FR" sz="2000" dirty="0">
                <a:solidFill>
                  <a:srgbClr val="548DD4">
                    <a:lumMod val="75000"/>
                  </a:srgbClr>
                </a:solidFill>
                <a:latin typeface="Arial" panose="020B0604020202020204" pitchFamily="34" charset="0"/>
              </a:rPr>
              <a:t>visant à soutenir la professionnalisation des acteurs jeunesse</a:t>
            </a:r>
          </a:p>
          <a:p>
            <a:pPr algn="just" defTabSz="914309">
              <a:spcBef>
                <a:spcPts val="600"/>
              </a:spcBef>
              <a:spcAft>
                <a:spcPts val="600"/>
              </a:spcAft>
            </a:pPr>
            <a:r>
              <a:rPr lang="fr-FR" sz="2000" dirty="0">
                <a:solidFill>
                  <a:srgbClr val="548DD4">
                    <a:lumMod val="75000"/>
                  </a:srgbClr>
                </a:solidFill>
                <a:latin typeface="Arial" panose="020B0604020202020204" pitchFamily="34" charset="0"/>
              </a:rPr>
              <a:t>J</a:t>
            </a:r>
            <a:r>
              <a:rPr lang="fr-FR" sz="2000" dirty="0">
                <a:solidFill>
                  <a:srgbClr val="548DD4">
                    <a:lumMod val="75000"/>
                  </a:srgbClr>
                </a:solidFill>
                <a:latin typeface="Arial" panose="020B0604020202020204" pitchFamily="34" charset="0"/>
                <a:ea typeface="Calibri" panose="020F0502020204030204" pitchFamily="34" charset="0"/>
              </a:rPr>
              <a:t>usqu’à </a:t>
            </a:r>
            <a:r>
              <a:rPr lang="fr-FR" sz="2000" b="1" dirty="0">
                <a:solidFill>
                  <a:srgbClr val="548DD4">
                    <a:lumMod val="75000"/>
                  </a:srgbClr>
                </a:solidFill>
                <a:latin typeface="Arial" panose="020B0604020202020204" pitchFamily="34" charset="0"/>
                <a:ea typeface="Calibri" panose="020F0502020204030204" pitchFamily="34" charset="0"/>
              </a:rPr>
              <a:t>50 % maximum des dépenses relatives au(x) poste(s) d'animateur(s) qualifié(s) (titulaire(s) d’un diplôme de niveau IV minimum) </a:t>
            </a:r>
            <a:r>
              <a:rPr lang="fr-FR" sz="2000" dirty="0">
                <a:solidFill>
                  <a:srgbClr val="548DD4">
                    <a:lumMod val="75000"/>
                  </a:srgbClr>
                </a:solidFill>
                <a:latin typeface="Arial" panose="020B0604020202020204" pitchFamily="34" charset="0"/>
                <a:ea typeface="Calibri" panose="020F0502020204030204" pitchFamily="34" charset="0"/>
              </a:rPr>
              <a:t>et des dépenses de fonctionnement afférentes à ce(s) poste(s) (frais de déplacement et frais de formation non qualifiante), dans la limite d’un plafond de 40 000 euros de dépenses par </a:t>
            </a:r>
            <a:r>
              <a:rPr lang="fr-FR" sz="2000" dirty="0" err="1">
                <a:solidFill>
                  <a:srgbClr val="548DD4">
                    <a:lumMod val="75000"/>
                  </a:srgbClr>
                </a:solidFill>
                <a:latin typeface="Arial" panose="020B0604020202020204" pitchFamily="34" charset="0"/>
                <a:ea typeface="Calibri" panose="020F0502020204030204" pitchFamily="34" charset="0"/>
              </a:rPr>
              <a:t>Etp</a:t>
            </a:r>
            <a:r>
              <a:rPr lang="fr-FR" sz="2000" dirty="0">
                <a:solidFill>
                  <a:srgbClr val="548DD4">
                    <a:lumMod val="75000"/>
                  </a:srgbClr>
                </a:solidFill>
                <a:latin typeface="Arial" panose="020B0604020202020204" pitchFamily="34" charset="0"/>
                <a:ea typeface="Calibri" panose="020F0502020204030204" pitchFamily="34" charset="0"/>
              </a:rPr>
              <a:t>.</a:t>
            </a:r>
          </a:p>
          <a:p>
            <a:pPr marL="342900" indent="-342900" algn="just" defTabSz="914309">
              <a:spcBef>
                <a:spcPts val="600"/>
              </a:spcBef>
              <a:spcAft>
                <a:spcPts val="600"/>
              </a:spcAft>
              <a:buFont typeface="Wingdings" panose="05000000000000000000" pitchFamily="2" charset="2"/>
              <a:buChar char="Ø"/>
            </a:pPr>
            <a:endParaRPr lang="fr-FR" sz="2000" dirty="0">
              <a:solidFill>
                <a:srgbClr val="548DD4">
                  <a:lumMod val="75000"/>
                </a:srgbClr>
              </a:solidFill>
              <a:latin typeface="Arial" panose="020B0604020202020204" pitchFamily="34" charset="0"/>
              <a:ea typeface="Calibri" panose="020F0502020204030204" pitchFamily="34" charset="0"/>
            </a:endParaRPr>
          </a:p>
          <a:p>
            <a:pPr marL="342900" indent="-342900" algn="just" defTabSz="914309">
              <a:spcBef>
                <a:spcPts val="600"/>
              </a:spcBef>
              <a:spcAft>
                <a:spcPts val="600"/>
              </a:spcAft>
              <a:buFont typeface="Wingdings" panose="05000000000000000000" pitchFamily="2" charset="2"/>
              <a:buChar char="Ø"/>
            </a:pPr>
            <a:r>
              <a:rPr lang="fr-FR" sz="2000" b="1" dirty="0">
                <a:solidFill>
                  <a:srgbClr val="548DD4">
                    <a:lumMod val="75000"/>
                  </a:srgbClr>
                </a:solidFill>
                <a:latin typeface="Arial" panose="020B0604020202020204" pitchFamily="34" charset="0"/>
                <a:ea typeface="Calibri" panose="020F0502020204030204" pitchFamily="34" charset="0"/>
              </a:rPr>
              <a:t>Ps non cumulable avec la Ps </a:t>
            </a:r>
            <a:r>
              <a:rPr lang="fr-FR" sz="2000" b="1" dirty="0" err="1">
                <a:solidFill>
                  <a:srgbClr val="548DD4">
                    <a:lumMod val="75000"/>
                  </a:srgbClr>
                </a:solidFill>
                <a:latin typeface="Arial" panose="020B0604020202020204" pitchFamily="34" charset="0"/>
                <a:ea typeface="Calibri" panose="020F0502020204030204" pitchFamily="34" charset="0"/>
              </a:rPr>
              <a:t>Alsh</a:t>
            </a:r>
            <a:r>
              <a:rPr lang="fr-FR" sz="2000" b="1" dirty="0">
                <a:solidFill>
                  <a:srgbClr val="548DD4">
                    <a:lumMod val="75000"/>
                  </a:srgbClr>
                </a:solidFill>
                <a:latin typeface="Arial" panose="020B0604020202020204" pitchFamily="34" charset="0"/>
                <a:ea typeface="Calibri" panose="020F0502020204030204" pitchFamily="34" charset="0"/>
              </a:rPr>
              <a:t> 12-17 ans et la </a:t>
            </a:r>
            <a:r>
              <a:rPr lang="fr-FR" sz="2000" b="1" dirty="0" err="1">
                <a:solidFill>
                  <a:srgbClr val="548DD4">
                    <a:lumMod val="75000"/>
                  </a:srgbClr>
                </a:solidFill>
                <a:latin typeface="Arial" panose="020B0604020202020204" pitchFamily="34" charset="0"/>
                <a:ea typeface="Calibri" panose="020F0502020204030204" pitchFamily="34" charset="0"/>
              </a:rPr>
              <a:t>Psej</a:t>
            </a:r>
            <a:r>
              <a:rPr lang="fr-FR" sz="2000" b="1" dirty="0">
                <a:solidFill>
                  <a:srgbClr val="548DD4">
                    <a:lumMod val="75000"/>
                  </a:srgbClr>
                </a:solidFill>
                <a:latin typeface="Arial" panose="020B0604020202020204" pitchFamily="34" charset="0"/>
                <a:ea typeface="Calibri" panose="020F0502020204030204" pitchFamily="34" charset="0"/>
              </a:rPr>
              <a:t>.</a:t>
            </a:r>
          </a:p>
          <a:p>
            <a:pPr marL="342900" indent="-342900" algn="just" defTabSz="914309">
              <a:spcBef>
                <a:spcPts val="600"/>
              </a:spcBef>
              <a:spcAft>
                <a:spcPts val="600"/>
              </a:spcAft>
              <a:buFont typeface="Wingdings" panose="05000000000000000000" pitchFamily="2" charset="2"/>
              <a:buChar char="Ø"/>
            </a:pPr>
            <a:r>
              <a:rPr lang="fr-FR" sz="2000" dirty="0">
                <a:solidFill>
                  <a:srgbClr val="548DD4">
                    <a:lumMod val="75000"/>
                  </a:srgbClr>
                </a:solidFill>
                <a:latin typeface="Arial" panose="020B0604020202020204" pitchFamily="34" charset="0"/>
                <a:ea typeface="Calibri" panose="020F0502020204030204" pitchFamily="34" charset="0"/>
              </a:rPr>
              <a:t>Enveloppe budgétaire prévue : </a:t>
            </a:r>
            <a:r>
              <a:rPr lang="fr-FR" sz="2000" b="1" dirty="0">
                <a:solidFill>
                  <a:srgbClr val="548DD4">
                    <a:lumMod val="75000"/>
                  </a:srgbClr>
                </a:solidFill>
                <a:latin typeface="Arial" panose="020B0604020202020204" pitchFamily="34" charset="0"/>
                <a:ea typeface="Calibri" panose="020F0502020204030204" pitchFamily="34" charset="0"/>
              </a:rPr>
              <a:t>23,9 millions d’euros en 2022.</a:t>
            </a:r>
            <a:endParaRPr lang="fr-FR" sz="2000" dirty="0">
              <a:solidFill>
                <a:srgbClr val="548DD4">
                  <a:lumMod val="75000"/>
                </a:srgbClr>
              </a:solidFill>
              <a:latin typeface="Arial" panose="020B0604020202020204" pitchFamily="34" charset="0"/>
              <a:ea typeface="Calibri" panose="020F0502020204030204" pitchFamily="34" charset="0"/>
            </a:endParaRPr>
          </a:p>
          <a:p>
            <a:pPr algn="just" defTabSz="914309">
              <a:spcBef>
                <a:spcPts val="600"/>
              </a:spcBef>
              <a:spcAft>
                <a:spcPts val="600"/>
              </a:spcAft>
            </a:pPr>
            <a:endParaRPr lang="fr-FR" sz="2000" dirty="0">
              <a:solidFill>
                <a:srgbClr val="548DD4">
                  <a:lumMod val="75000"/>
                </a:srgbClr>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72409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4" name="Rectangle 3"/>
          <p:cNvSpPr/>
          <p:nvPr/>
        </p:nvSpPr>
        <p:spPr>
          <a:xfrm>
            <a:off x="1836630" y="333375"/>
            <a:ext cx="8710244" cy="400110"/>
          </a:xfrm>
          <a:prstGeom prst="rect">
            <a:avLst/>
          </a:prstGeom>
        </p:spPr>
        <p:txBody>
          <a:bodyPr wrap="square">
            <a:spAutoFit/>
          </a:bodyPr>
          <a:lstStyle/>
          <a:p>
            <a:pPr>
              <a:defRPr/>
            </a:pPr>
            <a:endParaRPr lang="fr-FR" sz="2000" kern="0" dirty="0">
              <a:solidFill>
                <a:srgbClr val="FAC08F">
                  <a:lumMod val="75000"/>
                </a:srgbClr>
              </a:solidFill>
              <a:latin typeface="Calibri"/>
            </a:endParaRPr>
          </a:p>
        </p:txBody>
      </p:sp>
      <p:sp>
        <p:nvSpPr>
          <p:cNvPr id="6" name="Rectangle 5"/>
          <p:cNvSpPr/>
          <p:nvPr/>
        </p:nvSpPr>
        <p:spPr>
          <a:xfrm>
            <a:off x="817899" y="1003353"/>
            <a:ext cx="10446024" cy="4847481"/>
          </a:xfrm>
          <a:prstGeom prst="rect">
            <a:avLst/>
          </a:prstGeom>
        </p:spPr>
        <p:txBody>
          <a:bodyPr wrap="square">
            <a:spAutoFit/>
          </a:bodyPr>
          <a:lstStyle/>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a:p>
            <a:pPr marL="342900" indent="-342900" defTabSz="914309" eaLnBrk="0" fontAlgn="base" hangingPunct="0">
              <a:spcBef>
                <a:spcPct val="20000"/>
              </a:spcBef>
              <a:spcAft>
                <a:spcPct val="0"/>
              </a:spcAft>
              <a:buFont typeface="Wingdings" panose="05000000000000000000" pitchFamily="2" charset="2"/>
              <a:buChar char="q"/>
              <a:defRPr/>
            </a:pPr>
            <a:r>
              <a:rPr lang="fr-FR" sz="2000" b="1" dirty="0">
                <a:solidFill>
                  <a:srgbClr val="FAC08F">
                    <a:lumMod val="75000"/>
                  </a:srgbClr>
                </a:solidFill>
                <a:latin typeface="Arial" charset="0"/>
                <a:ea typeface="ＭＳ Ｐゴシック" pitchFamily="34" charset="-128"/>
              </a:rPr>
              <a:t>Le PAC des Ouches – FOL 58 (Nièvre)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dirty="0">
                <a:solidFill>
                  <a:srgbClr val="548DD4">
                    <a:lumMod val="75000"/>
                  </a:srgbClr>
                </a:solidFill>
                <a:latin typeface="Arial" panose="020B0604020202020204" pitchFamily="34" charset="0"/>
              </a:rPr>
              <a:t>Lieu polyvalent </a:t>
            </a:r>
            <a:r>
              <a:rPr lang="fr-FR" sz="2000" dirty="0">
                <a:solidFill>
                  <a:srgbClr val="548DD4">
                    <a:lumMod val="75000"/>
                  </a:srgbClr>
                </a:solidFill>
                <a:latin typeface="Arial" panose="020B0604020202020204" pitchFamily="34" charset="0"/>
              </a:rPr>
              <a:t>de rencontres, d’animations, d’expressions artistiques et de créations culturelles.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Lieu ouvert, </a:t>
            </a:r>
            <a:r>
              <a:rPr lang="fr-FR" sz="2000" b="1" dirty="0">
                <a:solidFill>
                  <a:srgbClr val="548DD4">
                    <a:lumMod val="75000"/>
                  </a:srgbClr>
                </a:solidFill>
                <a:latin typeface="Arial" panose="020B0604020202020204" pitchFamily="34" charset="0"/>
              </a:rPr>
              <a:t>fonctionnement souple </a:t>
            </a:r>
            <a:r>
              <a:rPr lang="fr-FR" sz="2000" dirty="0">
                <a:solidFill>
                  <a:srgbClr val="548DD4">
                    <a:lumMod val="75000"/>
                  </a:srgbClr>
                </a:solidFill>
                <a:latin typeface="Arial" panose="020B0604020202020204" pitchFamily="34" charset="0"/>
              </a:rPr>
              <a:t>(pas d’inscription).</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u="sng" dirty="0">
                <a:solidFill>
                  <a:srgbClr val="548DD4">
                    <a:lumMod val="75000"/>
                  </a:srgbClr>
                </a:solidFill>
                <a:latin typeface="Arial" panose="020B0604020202020204" pitchFamily="34" charset="0"/>
              </a:rPr>
              <a:t>Public</a:t>
            </a:r>
            <a:r>
              <a:rPr lang="fr-FR" sz="2000" dirty="0">
                <a:solidFill>
                  <a:srgbClr val="548DD4">
                    <a:lumMod val="75000"/>
                  </a:srgbClr>
                </a:solidFill>
                <a:latin typeface="Arial" panose="020B0604020202020204" pitchFamily="34" charset="0"/>
              </a:rPr>
              <a:t> : 14- 25 ans, mixité fille/garçon (150 jeunes : 60 % de filles, 40 % de garçons)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u="sng" dirty="0">
                <a:solidFill>
                  <a:srgbClr val="548DD4">
                    <a:lumMod val="75000"/>
                  </a:srgbClr>
                </a:solidFill>
                <a:latin typeface="Arial" panose="020B0604020202020204" pitchFamily="34" charset="0"/>
              </a:rPr>
              <a:t>Objectif</a:t>
            </a:r>
            <a:r>
              <a:rPr lang="fr-FR" sz="2000" dirty="0">
                <a:solidFill>
                  <a:srgbClr val="548DD4">
                    <a:lumMod val="75000"/>
                  </a:srgbClr>
                </a:solidFill>
                <a:latin typeface="Arial" panose="020B0604020202020204" pitchFamily="34" charset="0"/>
              </a:rPr>
              <a:t> : développer chez les jeunes le désir de prendre part et de participer au vivre-ensemble, et le goût de l’engagement individuel, collectif, social etc., par le biais de divers ateliers comme la musique, le journalisme, le théâtre, les métiers du cinéma, la communication et les expositions de leurs propres créations artistiques.</a:t>
            </a:r>
          </a:p>
          <a:p>
            <a:pPr marL="800054" lvl="1" indent="-342900" defTabSz="914309" eaLnBrk="0" fontAlgn="base" hangingPunct="0">
              <a:spcBef>
                <a:spcPts val="600"/>
              </a:spcBef>
              <a:spcAft>
                <a:spcPct val="0"/>
              </a:spcAft>
              <a:buFont typeface="Arial" panose="020B0604020202020204" pitchFamily="34" charset="0"/>
              <a:buChar char="•"/>
              <a:defRPr/>
            </a:pPr>
            <a:r>
              <a:rPr lang="fr-FR" sz="2000" b="1" u="sng" dirty="0">
                <a:solidFill>
                  <a:srgbClr val="548DD4">
                    <a:lumMod val="75000"/>
                  </a:srgbClr>
                </a:solidFill>
                <a:latin typeface="Arial" panose="020B0604020202020204" pitchFamily="34" charset="0"/>
              </a:rPr>
              <a:t>Apport de la Ps Jeunes </a:t>
            </a:r>
            <a:r>
              <a:rPr lang="fr-FR" sz="2000" dirty="0">
                <a:solidFill>
                  <a:srgbClr val="548DD4">
                    <a:lumMod val="75000"/>
                  </a:srgbClr>
                </a:solidFill>
                <a:latin typeface="Arial" panose="020B0604020202020204" pitchFamily="34" charset="0"/>
              </a:rPr>
              <a:t>: pérenniser un poste d’animatrice référente pour les jeunes, en renforçant sa mobilisation autour de l’accompagnement des jeunes dans le cadre de la mise en place de leurs projets.</a:t>
            </a:r>
          </a:p>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p:txBody>
      </p:sp>
      <p:sp>
        <p:nvSpPr>
          <p:cNvPr id="5" name="Rectangle 4"/>
          <p:cNvSpPr/>
          <p:nvPr/>
        </p:nvSpPr>
        <p:spPr>
          <a:xfrm>
            <a:off x="819400"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3" name="Rectangle 2">
            <a:extLst>
              <a:ext uri="{FF2B5EF4-FFF2-40B4-BE49-F238E27FC236}">
                <a16:creationId xmlns:a16="http://schemas.microsoft.com/office/drawing/2014/main" id="{1BB2AE6B-E1E1-41FD-BE41-0A91C48A9B4F}"/>
              </a:ext>
            </a:extLst>
          </p:cNvPr>
          <p:cNvSpPr/>
          <p:nvPr/>
        </p:nvSpPr>
        <p:spPr>
          <a:xfrm>
            <a:off x="601381" y="525725"/>
            <a:ext cx="5142755" cy="461665"/>
          </a:xfrm>
          <a:prstGeom prst="rect">
            <a:avLst/>
          </a:prstGeom>
        </p:spPr>
        <p:txBody>
          <a:bodyPr wrap="none">
            <a:spAutoFit/>
          </a:bodyPr>
          <a:lstStyle/>
          <a:p>
            <a:pPr marL="633413" indent="-633413" defTabSz="914309" eaLnBrk="0" fontAlgn="base" hangingPunct="0">
              <a:spcBef>
                <a:spcPct val="20000"/>
              </a:spcBef>
              <a:spcAft>
                <a:spcPct val="0"/>
              </a:spcAft>
              <a:defRPr/>
            </a:pPr>
            <a:r>
              <a:rPr lang="fr-FR" sz="2400" b="1" dirty="0">
                <a:solidFill>
                  <a:srgbClr val="FAC08F">
                    <a:lumMod val="75000"/>
                  </a:srgbClr>
                </a:solidFill>
                <a:latin typeface="Arial" charset="0"/>
                <a:ea typeface="ＭＳ Ｐゴシック" pitchFamily="34" charset="-128"/>
              </a:rPr>
              <a:t>Exemple de projets financés (1/2) </a:t>
            </a:r>
          </a:p>
        </p:txBody>
      </p:sp>
    </p:spTree>
    <p:extLst>
      <p:ext uri="{BB962C8B-B14F-4D97-AF65-F5344CB8AC3E}">
        <p14:creationId xmlns:p14="http://schemas.microsoft.com/office/powerpoint/2010/main" val="111065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4" name="Rectangle 3"/>
          <p:cNvSpPr/>
          <p:nvPr/>
        </p:nvSpPr>
        <p:spPr>
          <a:xfrm>
            <a:off x="1836630" y="333375"/>
            <a:ext cx="8710244" cy="400110"/>
          </a:xfrm>
          <a:prstGeom prst="rect">
            <a:avLst/>
          </a:prstGeom>
        </p:spPr>
        <p:txBody>
          <a:bodyPr wrap="square">
            <a:spAutoFit/>
          </a:bodyPr>
          <a:lstStyle/>
          <a:p>
            <a:pPr>
              <a:defRPr/>
            </a:pPr>
            <a:endParaRPr lang="fr-FR" sz="2000" kern="0" dirty="0">
              <a:solidFill>
                <a:srgbClr val="FAC08F">
                  <a:lumMod val="75000"/>
                </a:srgbClr>
              </a:solidFill>
              <a:latin typeface="Calibri"/>
            </a:endParaRPr>
          </a:p>
        </p:txBody>
      </p:sp>
      <p:sp>
        <p:nvSpPr>
          <p:cNvPr id="6" name="Rectangle 5"/>
          <p:cNvSpPr/>
          <p:nvPr/>
        </p:nvSpPr>
        <p:spPr>
          <a:xfrm>
            <a:off x="819400" y="1109370"/>
            <a:ext cx="10446024" cy="5139869"/>
          </a:xfrm>
          <a:prstGeom prst="rect">
            <a:avLst/>
          </a:prstGeom>
        </p:spPr>
        <p:txBody>
          <a:bodyPr wrap="square">
            <a:spAutoFit/>
          </a:bodyPr>
          <a:lstStyle/>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a:p>
            <a:pPr marL="342900" indent="-342900" defTabSz="914309" eaLnBrk="0" fontAlgn="base" hangingPunct="0">
              <a:spcBef>
                <a:spcPct val="20000"/>
              </a:spcBef>
              <a:spcAft>
                <a:spcPct val="0"/>
              </a:spcAft>
              <a:buFont typeface="Wingdings" panose="05000000000000000000" pitchFamily="2" charset="2"/>
              <a:buChar char="q"/>
              <a:defRPr/>
            </a:pPr>
            <a:r>
              <a:rPr lang="fr-FR" sz="2000" b="1" dirty="0">
                <a:solidFill>
                  <a:srgbClr val="FAC08F">
                    <a:lumMod val="75000"/>
                  </a:srgbClr>
                </a:solidFill>
                <a:latin typeface="Arial" charset="0"/>
                <a:ea typeface="ＭＳ Ｐゴシック" pitchFamily="34" charset="-128"/>
              </a:rPr>
              <a:t>Centre social de Brignais (Rhône)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 Espace jeunes » dédié aux 12-17 ans.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dirty="0">
                <a:solidFill>
                  <a:srgbClr val="548DD4">
                    <a:lumMod val="75000"/>
                  </a:srgbClr>
                </a:solidFill>
                <a:latin typeface="Arial" panose="020B0604020202020204" pitchFamily="34" charset="0"/>
              </a:rPr>
              <a:t>Jeunes associés</a:t>
            </a:r>
            <a:r>
              <a:rPr lang="fr-FR" sz="2000" dirty="0">
                <a:solidFill>
                  <a:srgbClr val="548DD4">
                    <a:lumMod val="75000"/>
                  </a:srgbClr>
                </a:solidFill>
                <a:latin typeface="Arial" panose="020B0604020202020204" pitchFamily="34" charset="0"/>
              </a:rPr>
              <a:t> à l’élaboration du programme d’animations.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Des formules </a:t>
            </a:r>
            <a:r>
              <a:rPr lang="fr-FR" sz="2000" b="1" dirty="0">
                <a:solidFill>
                  <a:srgbClr val="548DD4">
                    <a:lumMod val="75000"/>
                  </a:srgbClr>
                </a:solidFill>
                <a:latin typeface="Arial" panose="020B0604020202020204" pitchFamily="34" charset="0"/>
              </a:rPr>
              <a:t>d’activités souples</a:t>
            </a:r>
            <a:r>
              <a:rPr lang="fr-FR" sz="2000" dirty="0">
                <a:solidFill>
                  <a:srgbClr val="548DD4">
                    <a:lumMod val="75000"/>
                  </a:srgbClr>
                </a:solidFill>
                <a:latin typeface="Arial" panose="020B0604020202020204" pitchFamily="34" charset="0"/>
              </a:rPr>
              <a:t>, sans inscription préalable : mise à disposition d’un espace au sein du centre social où les jeunes peuvent venir écouter de la musique, discuter, jouer, lire ; aide à l’élaboration et à la réalisation de leurs projets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Effort « </a:t>
            </a:r>
            <a:r>
              <a:rPr lang="fr-FR" sz="2000" b="1" dirty="0">
                <a:solidFill>
                  <a:srgbClr val="548DD4">
                    <a:lumMod val="75000"/>
                  </a:srgbClr>
                </a:solidFill>
                <a:latin typeface="Arial" panose="020B0604020202020204" pitchFamily="34" charset="0"/>
              </a:rPr>
              <a:t>d’aller vers » </a:t>
            </a:r>
            <a:r>
              <a:rPr lang="fr-FR" sz="2000" dirty="0">
                <a:solidFill>
                  <a:srgbClr val="548DD4">
                    <a:lumMod val="75000"/>
                  </a:srgbClr>
                </a:solidFill>
                <a:latin typeface="Arial" panose="020B0604020202020204" pitchFamily="34" charset="0"/>
              </a:rPr>
              <a:t>via des actions de proximité où un animateur se rend dans le quartier en soirée.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u="sng" dirty="0">
                <a:solidFill>
                  <a:srgbClr val="548DD4">
                    <a:lumMod val="75000"/>
                  </a:srgbClr>
                </a:solidFill>
                <a:latin typeface="Arial" panose="020B0604020202020204" pitchFamily="34" charset="0"/>
              </a:rPr>
              <a:t>Apport de la Ps Jeunes </a:t>
            </a:r>
            <a:r>
              <a:rPr lang="fr-FR" sz="2000" dirty="0">
                <a:solidFill>
                  <a:srgbClr val="548DD4">
                    <a:lumMod val="75000"/>
                  </a:srgbClr>
                </a:solidFill>
                <a:latin typeface="Arial" panose="020B0604020202020204" pitchFamily="34" charset="0"/>
              </a:rPr>
              <a:t>: consolider l’équipe d’animation par l’embauche d’un animateur supplémentaire, titulaire d’un DUT carrières sociales , étoffer les propositions faites aux jeunes et de renforcer la dimension « d’aller vers » les jeunes, nouer de nouveaux partenariats avec des acteurs ne faisant pas partie de son champ d’intervention traditionnel (ex/ commissariats de police). </a:t>
            </a:r>
          </a:p>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p:txBody>
      </p:sp>
      <p:sp>
        <p:nvSpPr>
          <p:cNvPr id="7" name="Rectangle 6">
            <a:extLst>
              <a:ext uri="{FF2B5EF4-FFF2-40B4-BE49-F238E27FC236}">
                <a16:creationId xmlns:a16="http://schemas.microsoft.com/office/drawing/2014/main" id="{54769F2D-5A71-4EF1-8FAC-901C22CECA57}"/>
              </a:ext>
            </a:extLst>
          </p:cNvPr>
          <p:cNvSpPr/>
          <p:nvPr/>
        </p:nvSpPr>
        <p:spPr>
          <a:xfrm>
            <a:off x="601381" y="525725"/>
            <a:ext cx="5142755" cy="461665"/>
          </a:xfrm>
          <a:prstGeom prst="rect">
            <a:avLst/>
          </a:prstGeom>
        </p:spPr>
        <p:txBody>
          <a:bodyPr wrap="none">
            <a:spAutoFit/>
          </a:bodyPr>
          <a:lstStyle/>
          <a:p>
            <a:pPr marL="633413" indent="-633413" defTabSz="914309" eaLnBrk="0" fontAlgn="base" hangingPunct="0">
              <a:spcBef>
                <a:spcPct val="20000"/>
              </a:spcBef>
              <a:spcAft>
                <a:spcPct val="0"/>
              </a:spcAft>
              <a:defRPr/>
            </a:pPr>
            <a:r>
              <a:rPr lang="fr-FR" sz="2400" b="1" dirty="0">
                <a:solidFill>
                  <a:srgbClr val="FAC08F">
                    <a:lumMod val="75000"/>
                  </a:srgbClr>
                </a:solidFill>
                <a:latin typeface="Arial" charset="0"/>
                <a:ea typeface="ＭＳ Ｐゴシック" pitchFamily="34" charset="-128"/>
              </a:rPr>
              <a:t>Exemple de projets financés (2/2) </a:t>
            </a:r>
          </a:p>
        </p:txBody>
      </p:sp>
    </p:spTree>
    <p:extLst>
      <p:ext uri="{BB962C8B-B14F-4D97-AF65-F5344CB8AC3E}">
        <p14:creationId xmlns:p14="http://schemas.microsoft.com/office/powerpoint/2010/main" val="694447993"/>
      </p:ext>
    </p:extLst>
  </p:cSld>
  <p:clrMapOvr>
    <a:masterClrMapping/>
  </p:clrMapOvr>
</p:sld>
</file>

<file path=ppt/theme/theme1.xml><?xml version="1.0" encoding="utf-8"?>
<a:theme xmlns:a="http://schemas.openxmlformats.org/drawingml/2006/main" name="COG CNAF Atelier Bloc 1 du 18 janvier">
  <a:themeElements>
    <a:clrScheme name="Personnalisé 1">
      <a:dk1>
        <a:sysClr val="windowText" lastClr="000000"/>
      </a:dk1>
      <a:lt1>
        <a:sysClr val="window" lastClr="FFFFFF"/>
      </a:lt1>
      <a:dk2>
        <a:srgbClr val="1F497D"/>
      </a:dk2>
      <a:lt2>
        <a:srgbClr val="EEECE1"/>
      </a:lt2>
      <a:accent1>
        <a:srgbClr val="FAC08F"/>
      </a:accent1>
      <a:accent2>
        <a:srgbClr val="FAC08F"/>
      </a:accent2>
      <a:accent3>
        <a:srgbClr val="E36C09"/>
      </a:accent3>
      <a:accent4>
        <a:srgbClr val="FF6600"/>
      </a:accent4>
      <a:accent5>
        <a:srgbClr val="B8CCE4"/>
      </a:accent5>
      <a:accent6>
        <a:srgbClr val="548DD4"/>
      </a:accent6>
      <a:hlink>
        <a:srgbClr val="0070C0"/>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482</Words>
  <Application>Microsoft Office PowerPoint</Application>
  <PresentationFormat>Grand écran</PresentationFormat>
  <Paragraphs>58</Paragraphs>
  <Slides>6</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Courier New</vt:lpstr>
      <vt:lpstr>Symbol</vt:lpstr>
      <vt:lpstr>Wingdings</vt:lpstr>
      <vt:lpstr>Wingdings 3</vt:lpstr>
      <vt:lpstr>COG CNAF Atelier Bloc 1 du 18 janvier</vt:lpstr>
      <vt:lpstr>Présentation de la Ps Jeunes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Segolene DARY 755</dc:creator>
  <cp:lastModifiedBy>Segolene DARY 755</cp:lastModifiedBy>
  <cp:revision>5</cp:revision>
  <dcterms:created xsi:type="dcterms:W3CDTF">2018-11-13T13:16:43Z</dcterms:created>
  <dcterms:modified xsi:type="dcterms:W3CDTF">2020-01-15T08:51:47Z</dcterms:modified>
</cp:coreProperties>
</file>